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71" r:id="rId6"/>
    <p:sldId id="257" r:id="rId7"/>
    <p:sldId id="267" r:id="rId8"/>
    <p:sldId id="265" r:id="rId9"/>
    <p:sldId id="269" r:id="rId10"/>
    <p:sldId id="266" r:id="rId11"/>
    <p:sldId id="258" r:id="rId12"/>
    <p:sldId id="264" r:id="rId13"/>
    <p:sldId id="262" r:id="rId14"/>
    <p:sldId id="274" r:id="rId15"/>
    <p:sldId id="276" r:id="rId16"/>
    <p:sldId id="275" r:id="rId17"/>
    <p:sldId id="286" r:id="rId18"/>
    <p:sldId id="284" r:id="rId19"/>
    <p:sldId id="285" r:id="rId20"/>
    <p:sldId id="278" r:id="rId21"/>
    <p:sldId id="279" r:id="rId22"/>
    <p:sldId id="280" r:id="rId23"/>
    <p:sldId id="281" r:id="rId24"/>
    <p:sldId id="282" r:id="rId25"/>
    <p:sldId id="263" r:id="rId26"/>
    <p:sldId id="270" r:id="rId27"/>
    <p:sldId id="273" r:id="rId28"/>
    <p:sldId id="259" r:id="rId29"/>
    <p:sldId id="283" r:id="rId30"/>
    <p:sldId id="277" r:id="rId31"/>
    <p:sldId id="268" r:id="rId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3BE6994-4BAE-4E64-8BD7-B469B2FD2173}" type="datetimeFigureOut">
              <a:rPr lang="pl-PL" smtClean="0"/>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18628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BE6994-4BAE-4E64-8BD7-B469B2FD2173}" type="datetimeFigureOut">
              <a:rPr lang="pl-PL" smtClean="0"/>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4812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BE6994-4BAE-4E64-8BD7-B469B2FD2173}" type="datetimeFigureOut">
              <a:rPr lang="pl-PL" smtClean="0"/>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676399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94750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57067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81909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3316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316498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781864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91331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9415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BE6994-4BAE-4E64-8BD7-B469B2FD2173}" type="datetimeFigureOut">
              <a:rPr lang="pl-PL" smtClean="0"/>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159465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62827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663307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46438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463795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89654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822358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3546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301168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938802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6103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3BE6994-4BAE-4E64-8BD7-B469B2FD2173}" type="datetimeFigureOut">
              <a:rPr lang="pl-PL" smtClean="0"/>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29650406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19405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889225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031342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874757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80005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918803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411332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913683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693686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2638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3BE6994-4BAE-4E64-8BD7-B469B2FD2173}" type="datetimeFigureOut">
              <a:rPr lang="pl-PL" smtClean="0"/>
              <a:t>28.05.2021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41620777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117847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353504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774488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60547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0724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3BE6994-4BAE-4E64-8BD7-B469B2FD2173}" type="datetimeFigureOut">
              <a:rPr lang="pl-PL" smtClean="0"/>
              <a:t>28.05.2021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243520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3BE6994-4BAE-4E64-8BD7-B469B2FD2173}" type="datetimeFigureOut">
              <a:rPr lang="pl-PL" smtClean="0"/>
              <a:t>28.05.2021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302864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3BE6994-4BAE-4E64-8BD7-B469B2FD2173}" type="datetimeFigureOut">
              <a:rPr lang="pl-PL" smtClean="0"/>
              <a:t>28.05.2021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175068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3BE6994-4BAE-4E64-8BD7-B469B2FD2173}" type="datetimeFigureOut">
              <a:rPr lang="pl-PL" smtClean="0"/>
              <a:t>28.05.2021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173047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3BE6994-4BAE-4E64-8BD7-B469B2FD2173}" type="datetimeFigureOut">
              <a:rPr lang="pl-PL" smtClean="0"/>
              <a:t>28.05.2021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8891DB0-7207-44F7-9D71-41B5ACF17827}" type="slidenum">
              <a:rPr lang="pl-PL" smtClean="0"/>
              <a:t>‹#›</a:t>
            </a:fld>
            <a:endParaRPr lang="pl-PL"/>
          </a:p>
        </p:txBody>
      </p:sp>
    </p:spTree>
    <p:extLst>
      <p:ext uri="{BB962C8B-B14F-4D97-AF65-F5344CB8AC3E}">
        <p14:creationId xmlns:p14="http://schemas.microsoft.com/office/powerpoint/2010/main" val="159471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E6994-4BAE-4E64-8BD7-B469B2FD2173}" type="datetimeFigureOut">
              <a:rPr lang="pl-PL" smtClean="0"/>
              <a:t>28.05.2021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91DB0-7207-44F7-9D71-41B5ACF17827}" type="slidenum">
              <a:rPr lang="pl-PL" smtClean="0"/>
              <a:t>‹#›</a:t>
            </a:fld>
            <a:endParaRPr lang="pl-PL"/>
          </a:p>
        </p:txBody>
      </p:sp>
    </p:spTree>
    <p:extLst>
      <p:ext uri="{BB962C8B-B14F-4D97-AF65-F5344CB8AC3E}">
        <p14:creationId xmlns:p14="http://schemas.microsoft.com/office/powerpoint/2010/main" val="592033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83136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192938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9AEC5-2A29-4B60-ADDE-1C35E14F1C30}" type="datetimeFigureOut">
              <a:rPr lang="pl-PL" smtClean="0">
                <a:solidFill>
                  <a:prstClr val="black">
                    <a:tint val="75000"/>
                  </a:prstClr>
                </a:solidFill>
              </a:rPr>
              <a:pPr/>
              <a:t>28.05.2021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5BA3F-D7B7-42C0-9F49-00D19F6B70DD}"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570850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pl/url?sa=i&amp;rct=j&amp;q=&amp;esrc=s&amp;source=imgres&amp;cd=&amp;cad=rja&amp;uact=8&amp;ved=0ahUKEwj3joyTvNjRAhXEA5oKHcJnCjIQjRwIBw&amp;url=https://www.mydwoje.pl/Jak-poznac-sie-przez-e-mail&amp;psig=AFQjCNGeZ6C-oVRMy_3H-iaTjKA7ELo9tw&amp;ust=148526787051793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pl/url?sa=i&amp;rct=j&amp;q=&amp;esrc=s&amp;source=imgres&amp;cd=&amp;cad=rja&amp;uact=8&amp;ved=0ahUKEwjTg7KQvdjRAhUhb5oKHY-eBDEQjRwIBw&amp;url=https://tatanafroncie.wordpress.com/2015/09/26/rozmowa/&amp;psig=AFQjCNFf42jKMryJJvcQUk-HNzTrAc4V9g&amp;ust=148526813968334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pl/url?sa=i&amp;rct=j&amp;q=&amp;esrc=s&amp;source=imgres&amp;cd=&amp;cad=rja&amp;uact=8&amp;ved=0ahUKEwjKsLHU5KjSAhUCMZoKHZP-BnsQjRwIBw&amp;url=http://lareinederetro.blogspot.com/2014/09/szkolne-inspiracje.html&amp;psig=AFQjCNEL649vZV7JhMs8E-n3s_LlPdVuMA&amp;ust=148802753024403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764705"/>
            <a:ext cx="7772400" cy="1008111"/>
          </a:xfrm>
        </p:spPr>
        <p:txBody>
          <a:bodyPr>
            <a:noAutofit/>
          </a:bodyPr>
          <a:lstStyle/>
          <a:p>
            <a:r>
              <a:rPr lang="pl-PL" sz="3200" dirty="0" smtClean="0">
                <a:solidFill>
                  <a:srgbClr val="002060"/>
                </a:solidFill>
              </a:rPr>
              <a:t>Poradnia Psychologiczno -</a:t>
            </a:r>
            <a:br>
              <a:rPr lang="pl-PL" sz="3200" dirty="0" smtClean="0">
                <a:solidFill>
                  <a:srgbClr val="002060"/>
                </a:solidFill>
              </a:rPr>
            </a:br>
            <a:r>
              <a:rPr lang="pl-PL" sz="3200" dirty="0" smtClean="0">
                <a:solidFill>
                  <a:srgbClr val="002060"/>
                </a:solidFill>
              </a:rPr>
              <a:t>- Pedagogiczna nr 1 w </a:t>
            </a:r>
            <a:r>
              <a:rPr lang="pl-PL" sz="3200" dirty="0">
                <a:solidFill>
                  <a:srgbClr val="002060"/>
                </a:solidFill>
              </a:rPr>
              <a:t>R</a:t>
            </a:r>
            <a:r>
              <a:rPr lang="pl-PL" sz="3200" dirty="0" smtClean="0">
                <a:solidFill>
                  <a:srgbClr val="002060"/>
                </a:solidFill>
              </a:rPr>
              <a:t>adomiu</a:t>
            </a:r>
            <a:endParaRPr lang="pl-PL" sz="3200" dirty="0">
              <a:solidFill>
                <a:srgbClr val="002060"/>
              </a:solidFill>
            </a:endParaRPr>
          </a:p>
        </p:txBody>
      </p:sp>
      <p:sp>
        <p:nvSpPr>
          <p:cNvPr id="3" name="Podtytuł 2"/>
          <p:cNvSpPr>
            <a:spLocks noGrp="1"/>
          </p:cNvSpPr>
          <p:nvPr>
            <p:ph type="subTitle" idx="1"/>
          </p:nvPr>
        </p:nvSpPr>
        <p:spPr>
          <a:xfrm>
            <a:off x="1371600" y="2780928"/>
            <a:ext cx="6400800" cy="2857872"/>
          </a:xfrm>
        </p:spPr>
        <p:txBody>
          <a:bodyPr>
            <a:noAutofit/>
          </a:bodyPr>
          <a:lstStyle/>
          <a:p>
            <a:r>
              <a:rPr lang="pl-PL" sz="4800" b="1" i="1" dirty="0" smtClean="0">
                <a:solidFill>
                  <a:srgbClr val="002060"/>
                </a:solidFill>
              </a:rPr>
              <a:t>Wsparcie dla dziecka </a:t>
            </a:r>
            <a:br>
              <a:rPr lang="pl-PL" sz="4800" b="1" i="1" dirty="0" smtClean="0">
                <a:solidFill>
                  <a:srgbClr val="002060"/>
                </a:solidFill>
              </a:rPr>
            </a:br>
            <a:r>
              <a:rPr lang="pl-PL" sz="4800" b="1" i="1" dirty="0" smtClean="0">
                <a:solidFill>
                  <a:srgbClr val="002060"/>
                </a:solidFill>
              </a:rPr>
              <a:t>w powrocie do szkoły </a:t>
            </a:r>
            <a:br>
              <a:rPr lang="pl-PL" sz="4800" b="1" i="1" dirty="0" smtClean="0">
                <a:solidFill>
                  <a:srgbClr val="002060"/>
                </a:solidFill>
              </a:rPr>
            </a:br>
            <a:r>
              <a:rPr lang="pl-PL" sz="4800" b="1" i="1" dirty="0" smtClean="0">
                <a:solidFill>
                  <a:srgbClr val="002060"/>
                </a:solidFill>
              </a:rPr>
              <a:t>po okresie pandemii</a:t>
            </a:r>
            <a:endParaRPr lang="pl-PL" sz="4800" b="1" i="1" dirty="0">
              <a:solidFill>
                <a:srgbClr val="002060"/>
              </a:solidFill>
            </a:endParaRPr>
          </a:p>
        </p:txBody>
      </p:sp>
      <p:pic>
        <p:nvPicPr>
          <p:cNvPr id="4" name="Obraz 3"/>
          <p:cNvPicPr/>
          <p:nvPr/>
        </p:nvPicPr>
        <p:blipFill rotWithShape="1">
          <a:blip r:embed="rId2" cstate="print">
            <a:extLst>
              <a:ext uri="{28A0092B-C50C-407E-A947-70E740481C1C}">
                <a14:useLocalDpi xmlns:a14="http://schemas.microsoft.com/office/drawing/2010/main" val="0"/>
              </a:ext>
            </a:extLst>
          </a:blip>
          <a:srcRect t="8944" r="1018" b="12194"/>
          <a:stretch/>
        </p:blipFill>
        <p:spPr bwMode="auto">
          <a:xfrm>
            <a:off x="2987824" y="6165304"/>
            <a:ext cx="2733675" cy="6000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45281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930226"/>
          </a:xfrm>
        </p:spPr>
        <p:txBody>
          <a:bodyPr>
            <a:normAutofit fontScale="90000"/>
          </a:bodyPr>
          <a:lstStyle/>
          <a:p>
            <a:r>
              <a:rPr lang="pl-PL" b="1" dirty="0">
                <a:solidFill>
                  <a:srgbClr val="002060"/>
                </a:solidFill>
              </a:rPr>
              <a:t>Napięcie – emocjonalne i fizyczne</a:t>
            </a:r>
            <a:r>
              <a:rPr lang="pl-PL" dirty="0"/>
              <a:t/>
            </a:r>
            <a:br>
              <a:rPr lang="pl-PL" dirty="0"/>
            </a:br>
            <a:r>
              <a:rPr lang="pl-PL" dirty="0" smtClean="0"/>
              <a:t/>
            </a:r>
            <a:br>
              <a:rPr lang="pl-PL" dirty="0" smtClean="0"/>
            </a:br>
            <a:endParaRPr lang="pl-PL" dirty="0"/>
          </a:p>
        </p:txBody>
      </p:sp>
      <p:sp>
        <p:nvSpPr>
          <p:cNvPr id="3" name="Symbol zastępczy zawartości 2"/>
          <p:cNvSpPr>
            <a:spLocks noGrp="1"/>
          </p:cNvSpPr>
          <p:nvPr>
            <p:ph idx="1"/>
          </p:nvPr>
        </p:nvSpPr>
        <p:spPr>
          <a:xfrm>
            <a:off x="251520" y="1124744"/>
            <a:ext cx="8579296" cy="5472608"/>
          </a:xfrm>
        </p:spPr>
        <p:txBody>
          <a:bodyPr>
            <a:normAutofit fontScale="70000" lnSpcReduction="20000"/>
          </a:bodyPr>
          <a:lstStyle/>
          <a:p>
            <a:pPr lvl="0"/>
            <a:r>
              <a:rPr lang="pl-PL" dirty="0">
                <a:solidFill>
                  <a:srgbClr val="002060"/>
                </a:solidFill>
              </a:rPr>
              <a:t>Jeśli dziecko jest rozdrażnione czy też złości </a:t>
            </a:r>
            <a:r>
              <a:rPr lang="pl-PL" dirty="0" smtClean="0">
                <a:solidFill>
                  <a:srgbClr val="002060"/>
                </a:solidFill>
              </a:rPr>
              <a:t>się w sposób nienaturalny </a:t>
            </a:r>
            <a:br>
              <a:rPr lang="pl-PL" dirty="0" smtClean="0">
                <a:solidFill>
                  <a:srgbClr val="002060"/>
                </a:solidFill>
              </a:rPr>
            </a:br>
            <a:r>
              <a:rPr lang="pl-PL" dirty="0" smtClean="0">
                <a:solidFill>
                  <a:srgbClr val="002060"/>
                </a:solidFill>
              </a:rPr>
              <a:t>dla niego, </a:t>
            </a:r>
            <a:r>
              <a:rPr lang="pl-PL" dirty="0">
                <a:solidFill>
                  <a:srgbClr val="002060"/>
                </a:solidFill>
              </a:rPr>
              <a:t>może to być skutek stresu związanego z powrotem do szkoły</a:t>
            </a:r>
            <a:r>
              <a:rPr lang="pl-PL" dirty="0" smtClean="0">
                <a:solidFill>
                  <a:srgbClr val="002060"/>
                </a:solidFill>
              </a:rPr>
              <a:t>. Czasem mówi o tym wprost – boi się, denerwuje, czuje bezradne, </a:t>
            </a:r>
            <a:br>
              <a:rPr lang="pl-PL" dirty="0" smtClean="0">
                <a:solidFill>
                  <a:srgbClr val="002060"/>
                </a:solidFill>
              </a:rPr>
            </a:br>
            <a:r>
              <a:rPr lang="pl-PL" dirty="0" smtClean="0">
                <a:solidFill>
                  <a:srgbClr val="002060"/>
                </a:solidFill>
              </a:rPr>
              <a:t>a następnie złości się czy gniewa.</a:t>
            </a:r>
            <a:endParaRPr lang="pl-PL" dirty="0">
              <a:solidFill>
                <a:srgbClr val="002060"/>
              </a:solidFill>
            </a:endParaRPr>
          </a:p>
          <a:p>
            <a:pPr lvl="0"/>
            <a:r>
              <a:rPr lang="pl-PL" dirty="0">
                <a:solidFill>
                  <a:srgbClr val="002060"/>
                </a:solidFill>
              </a:rPr>
              <a:t>W takiej sytuacji powinniśmy postarać się zapewnić dziecku dużo wsparcia oraz poczucia </a:t>
            </a:r>
            <a:r>
              <a:rPr lang="pl-PL" dirty="0" smtClean="0">
                <a:solidFill>
                  <a:srgbClr val="002060"/>
                </a:solidFill>
              </a:rPr>
              <a:t>bezpieczeństwa (przez np. stałość obiektów </a:t>
            </a:r>
            <a:br>
              <a:rPr lang="pl-PL" dirty="0" smtClean="0">
                <a:solidFill>
                  <a:srgbClr val="002060"/>
                </a:solidFill>
              </a:rPr>
            </a:br>
            <a:r>
              <a:rPr lang="pl-PL" dirty="0" smtClean="0">
                <a:solidFill>
                  <a:srgbClr val="002060"/>
                </a:solidFill>
              </a:rPr>
              <a:t>w jego otoczeniu, niedokładanie nowości na ten czas, brak dużych rodzinnych zmian, przewidywalność zdarzeń, w których dziecko bierze udział, uprzedzanie go o nowych sytuacjach, zapewnienie mu poczucia wpływu na pewne sytuacje).</a:t>
            </a:r>
            <a:endParaRPr lang="pl-PL" dirty="0">
              <a:solidFill>
                <a:srgbClr val="002060"/>
              </a:solidFill>
            </a:endParaRPr>
          </a:p>
          <a:p>
            <a:pPr lvl="0"/>
            <a:r>
              <a:rPr lang="pl-PL" dirty="0">
                <a:solidFill>
                  <a:srgbClr val="002060"/>
                </a:solidFill>
              </a:rPr>
              <a:t>Pomocny w rozładowaniu napięcia w ciele może być </a:t>
            </a:r>
            <a:r>
              <a:rPr lang="pl-PL" dirty="0" smtClean="0">
                <a:solidFill>
                  <a:srgbClr val="002060"/>
                </a:solidFill>
              </a:rPr>
              <a:t>masaż, </a:t>
            </a:r>
            <a:r>
              <a:rPr lang="pl-PL" dirty="0">
                <a:solidFill>
                  <a:srgbClr val="002060"/>
                </a:solidFill>
              </a:rPr>
              <a:t>wyjście na </a:t>
            </a:r>
            <a:r>
              <a:rPr lang="pl-PL" dirty="0" smtClean="0">
                <a:solidFill>
                  <a:srgbClr val="002060"/>
                </a:solidFill>
              </a:rPr>
              <a:t>spacer, praca z oddechem,  </a:t>
            </a:r>
            <a:r>
              <a:rPr lang="pl-PL" dirty="0">
                <a:solidFill>
                  <a:srgbClr val="002060"/>
                </a:solidFill>
              </a:rPr>
              <a:t>emisja </a:t>
            </a:r>
            <a:r>
              <a:rPr lang="pl-PL" dirty="0" smtClean="0">
                <a:solidFill>
                  <a:srgbClr val="002060"/>
                </a:solidFill>
              </a:rPr>
              <a:t>głosu, aktywność fizyczna, ćwiczenia wzmacniające ciało</a:t>
            </a:r>
            <a:r>
              <a:rPr lang="pl-PL" dirty="0">
                <a:solidFill>
                  <a:srgbClr val="002060"/>
                </a:solidFill>
              </a:rPr>
              <a:t>.</a:t>
            </a:r>
            <a:r>
              <a:rPr lang="pl-PL" dirty="0" smtClean="0">
                <a:solidFill>
                  <a:srgbClr val="002060"/>
                </a:solidFill>
              </a:rPr>
              <a:t> </a:t>
            </a:r>
          </a:p>
          <a:p>
            <a:pPr marL="0" lvl="0" indent="0">
              <a:buNone/>
            </a:pPr>
            <a:r>
              <a:rPr lang="pl-PL" dirty="0" smtClean="0">
                <a:solidFill>
                  <a:srgbClr val="002060"/>
                </a:solidFill>
              </a:rPr>
              <a:t>Wspierające wypowiedzi mogą opierać się na nazwaniu emocji dziecka, akceptowaniu ich, nazwaniu odczuć płynących z ciała.  Wspólne sesje relaksacyjne (np. dostępne w </a:t>
            </a:r>
            <a:r>
              <a:rPr lang="pl-PL" dirty="0">
                <a:solidFill>
                  <a:srgbClr val="002060"/>
                </a:solidFill>
              </a:rPr>
              <a:t>I</a:t>
            </a:r>
            <a:r>
              <a:rPr lang="pl-PL" dirty="0" smtClean="0">
                <a:solidFill>
                  <a:srgbClr val="002060"/>
                </a:solidFill>
              </a:rPr>
              <a:t>nternecie) także mogą być rozwiązaniem.</a:t>
            </a:r>
          </a:p>
        </p:txBody>
      </p:sp>
    </p:spTree>
    <p:extLst>
      <p:ext uri="{BB962C8B-B14F-4D97-AF65-F5344CB8AC3E}">
        <p14:creationId xmlns:p14="http://schemas.microsoft.com/office/powerpoint/2010/main" val="277743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002060"/>
                </a:solidFill>
              </a:rPr>
              <a:t>Kłopoty z samooceną</a:t>
            </a:r>
            <a:endParaRPr lang="pl-PL" b="1" dirty="0">
              <a:solidFill>
                <a:srgbClr val="002060"/>
              </a:solidFill>
            </a:endParaRPr>
          </a:p>
        </p:txBody>
      </p:sp>
      <p:sp>
        <p:nvSpPr>
          <p:cNvPr id="3" name="Symbol zastępczy zawartości 2"/>
          <p:cNvSpPr>
            <a:spLocks noGrp="1"/>
          </p:cNvSpPr>
          <p:nvPr>
            <p:ph idx="1"/>
          </p:nvPr>
        </p:nvSpPr>
        <p:spPr>
          <a:xfrm>
            <a:off x="457200" y="1268760"/>
            <a:ext cx="8363272" cy="5400600"/>
          </a:xfrm>
        </p:spPr>
        <p:txBody>
          <a:bodyPr>
            <a:normAutofit fontScale="92500" lnSpcReduction="20000"/>
          </a:bodyPr>
          <a:lstStyle/>
          <a:p>
            <a:pPr marL="0" indent="0">
              <a:buNone/>
            </a:pPr>
            <a:r>
              <a:rPr lang="pl-PL" dirty="0" smtClean="0">
                <a:solidFill>
                  <a:srgbClr val="002060"/>
                </a:solidFill>
              </a:rPr>
              <a:t>Jeśli chcesz, aby samoocena Twojego dziecka była adekwatna i stabilna:</a:t>
            </a:r>
          </a:p>
          <a:p>
            <a:pPr>
              <a:buFont typeface="Wingdings" pitchFamily="2" charset="2"/>
              <a:buChar char="v"/>
            </a:pPr>
            <a:r>
              <a:rPr lang="pl-PL" dirty="0" smtClean="0">
                <a:solidFill>
                  <a:srgbClr val="002060"/>
                </a:solidFill>
              </a:rPr>
              <a:t>doceń jego starania i wkład pracy</a:t>
            </a:r>
          </a:p>
          <a:p>
            <a:pPr>
              <a:buFont typeface="Wingdings" pitchFamily="2" charset="2"/>
              <a:buChar char="v"/>
            </a:pPr>
            <a:r>
              <a:rPr lang="pl-PL" dirty="0" smtClean="0">
                <a:solidFill>
                  <a:srgbClr val="002060"/>
                </a:solidFill>
              </a:rPr>
              <a:t>akcentuj jego mocne strony, nazywaj je konkretnie</a:t>
            </a:r>
          </a:p>
          <a:p>
            <a:pPr>
              <a:buFont typeface="Wingdings" pitchFamily="2" charset="2"/>
              <a:buChar char="v"/>
            </a:pPr>
            <a:r>
              <a:rPr lang="pl-PL" dirty="0">
                <a:solidFill>
                  <a:srgbClr val="002060"/>
                </a:solidFill>
              </a:rPr>
              <a:t>d</a:t>
            </a:r>
            <a:r>
              <a:rPr lang="pl-PL" dirty="0" smtClean="0">
                <a:solidFill>
                  <a:srgbClr val="002060"/>
                </a:solidFill>
              </a:rPr>
              <a:t>aj mu odczuć, że jest ważne, potrzebne, kochane</a:t>
            </a:r>
          </a:p>
          <a:p>
            <a:pPr>
              <a:buFont typeface="Wingdings" pitchFamily="2" charset="2"/>
              <a:buChar char="v"/>
            </a:pPr>
            <a:r>
              <a:rPr lang="pl-PL" dirty="0">
                <a:solidFill>
                  <a:srgbClr val="002060"/>
                </a:solidFill>
              </a:rPr>
              <a:t>b</a:t>
            </a:r>
            <a:r>
              <a:rPr lang="pl-PL" dirty="0" smtClean="0">
                <a:solidFill>
                  <a:srgbClr val="002060"/>
                </a:solidFill>
              </a:rPr>
              <a:t>ądź z nim zawsze, kiedy tego potrzebuje (ilość czasu także ma znaczenie), okaż zaciekawienie jego zainteresowaniami</a:t>
            </a:r>
          </a:p>
          <a:p>
            <a:pPr marL="0" indent="0">
              <a:buNone/>
            </a:pPr>
            <a:r>
              <a:rPr lang="pl-PL" dirty="0">
                <a:solidFill>
                  <a:srgbClr val="002060"/>
                </a:solidFill>
              </a:rPr>
              <a:t>O</a:t>
            </a:r>
            <a:r>
              <a:rPr lang="pl-PL" dirty="0" smtClean="0">
                <a:solidFill>
                  <a:srgbClr val="002060"/>
                </a:solidFill>
              </a:rPr>
              <a:t>braz samego siebie i samoocena istotnie wpływają na nasze zachowanie, zadbaj więc o to, aby dziecko miało jasny przekaz na swój temat, wiedziało, jakie ma  możliwości oraz rozwijało swój potencjał.</a:t>
            </a:r>
            <a:endParaRPr lang="pl-PL" dirty="0">
              <a:solidFill>
                <a:srgbClr val="002060"/>
              </a:solidFill>
            </a:endParaRPr>
          </a:p>
        </p:txBody>
      </p:sp>
    </p:spTree>
    <p:extLst>
      <p:ext uri="{BB962C8B-B14F-4D97-AF65-F5344CB8AC3E}">
        <p14:creationId xmlns:p14="http://schemas.microsoft.com/office/powerpoint/2010/main" val="1702580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b="1" dirty="0">
                <a:solidFill>
                  <a:srgbClr val="002060"/>
                </a:solidFill>
              </a:rPr>
              <a:t>Kłopoty z samooceną</a:t>
            </a:r>
            <a:endParaRPr lang="pl-PL" b="1" dirty="0"/>
          </a:p>
        </p:txBody>
      </p:sp>
      <p:sp>
        <p:nvSpPr>
          <p:cNvPr id="3" name="Symbol zastępczy zawartości 2"/>
          <p:cNvSpPr>
            <a:spLocks noGrp="1"/>
          </p:cNvSpPr>
          <p:nvPr>
            <p:ph idx="1"/>
          </p:nvPr>
        </p:nvSpPr>
        <p:spPr>
          <a:xfrm>
            <a:off x="457200" y="1268760"/>
            <a:ext cx="8229600" cy="5328592"/>
          </a:xfrm>
        </p:spPr>
        <p:txBody>
          <a:bodyPr>
            <a:normAutofit fontScale="77500" lnSpcReduction="20000"/>
          </a:bodyPr>
          <a:lstStyle/>
          <a:p>
            <a:pPr marL="0" indent="0" algn="just">
              <a:buNone/>
            </a:pPr>
            <a:r>
              <a:rPr lang="pl-PL" dirty="0">
                <a:solidFill>
                  <a:srgbClr val="002060"/>
                </a:solidFill>
              </a:rPr>
              <a:t>W okresie wczesnego dzieciństwa </a:t>
            </a:r>
            <a:r>
              <a:rPr lang="pl-PL" dirty="0" smtClean="0">
                <a:solidFill>
                  <a:srgbClr val="002060"/>
                </a:solidFill>
              </a:rPr>
              <a:t>obraz siebie</a:t>
            </a:r>
            <a:r>
              <a:rPr lang="pl-PL" dirty="0">
                <a:solidFill>
                  <a:srgbClr val="002060"/>
                </a:solidFill>
              </a:rPr>
              <a:t/>
            </a:r>
            <a:br>
              <a:rPr lang="pl-PL" dirty="0">
                <a:solidFill>
                  <a:srgbClr val="002060"/>
                </a:solidFill>
              </a:rPr>
            </a:br>
            <a:r>
              <a:rPr lang="pl-PL" dirty="0">
                <a:solidFill>
                  <a:srgbClr val="002060"/>
                </a:solidFill>
              </a:rPr>
              <a:t>jest bardzo chwiejny i w znacznym stopniu zależy od tego, </a:t>
            </a:r>
            <a:r>
              <a:rPr lang="pl-PL" dirty="0" smtClean="0">
                <a:solidFill>
                  <a:srgbClr val="002060"/>
                </a:solidFill>
              </a:rPr>
              <a:t/>
            </a:r>
            <a:br>
              <a:rPr lang="pl-PL" dirty="0" smtClean="0">
                <a:solidFill>
                  <a:srgbClr val="002060"/>
                </a:solidFill>
              </a:rPr>
            </a:br>
            <a:r>
              <a:rPr lang="pl-PL" dirty="0" smtClean="0">
                <a:solidFill>
                  <a:srgbClr val="002060"/>
                </a:solidFill>
              </a:rPr>
              <a:t>jak dziecko interpretuje </a:t>
            </a:r>
            <a:r>
              <a:rPr lang="pl-PL" dirty="0">
                <a:solidFill>
                  <a:srgbClr val="002060"/>
                </a:solidFill>
              </a:rPr>
              <a:t>informacje </a:t>
            </a:r>
            <a:r>
              <a:rPr lang="pl-PL" dirty="0" smtClean="0">
                <a:solidFill>
                  <a:srgbClr val="002060"/>
                </a:solidFill>
              </a:rPr>
              <a:t>od opiekunów i ich </a:t>
            </a:r>
            <a:r>
              <a:rPr lang="pl-PL" dirty="0">
                <a:solidFill>
                  <a:srgbClr val="002060"/>
                </a:solidFill>
              </a:rPr>
              <a:t>reakcje. </a:t>
            </a:r>
            <a:r>
              <a:rPr lang="pl-PL" dirty="0" smtClean="0">
                <a:solidFill>
                  <a:srgbClr val="002060"/>
                </a:solidFill>
              </a:rPr>
              <a:t>Dopiero dorosłość </a:t>
            </a:r>
            <a:r>
              <a:rPr lang="pl-PL" dirty="0">
                <a:solidFill>
                  <a:srgbClr val="002060"/>
                </a:solidFill>
              </a:rPr>
              <a:t>przynosi rozwój umiejętności realistycznego oceniania siebie.</a:t>
            </a:r>
          </a:p>
          <a:p>
            <a:pPr marL="0" indent="0" algn="just">
              <a:buNone/>
            </a:pPr>
            <a:r>
              <a:rPr lang="pl-PL" dirty="0">
                <a:solidFill>
                  <a:srgbClr val="002060"/>
                </a:solidFill>
              </a:rPr>
              <a:t>D</a:t>
            </a:r>
            <a:r>
              <a:rPr lang="pl-PL" dirty="0" smtClean="0">
                <a:solidFill>
                  <a:srgbClr val="002060"/>
                </a:solidFill>
              </a:rPr>
              <a:t>ziecko potrzebuje Twoich słów, aby wiedzieć, co robi dobrze     i kształtować wizję siebie – dawaj mu konkretne informacje, okazuj uznanie, pokaż że jego</a:t>
            </a:r>
            <a:r>
              <a:rPr lang="pl-PL" dirty="0">
                <a:solidFill>
                  <a:srgbClr val="002060"/>
                </a:solidFill>
              </a:rPr>
              <a:t> </a:t>
            </a:r>
            <a:r>
              <a:rPr lang="pl-PL" dirty="0" smtClean="0">
                <a:solidFill>
                  <a:srgbClr val="002060"/>
                </a:solidFill>
              </a:rPr>
              <a:t>starania są ważne. Masz wpływ na jego samoocenę!</a:t>
            </a:r>
          </a:p>
          <a:p>
            <a:pPr marL="0" indent="0" algn="just">
              <a:buNone/>
            </a:pPr>
            <a:r>
              <a:rPr lang="pl-PL" b="1" dirty="0" smtClean="0">
                <a:solidFill>
                  <a:srgbClr val="002060"/>
                </a:solidFill>
              </a:rPr>
              <a:t>Pamiętaj o funkcjach samooceny: </a:t>
            </a:r>
          </a:p>
          <a:p>
            <a:pPr algn="just">
              <a:buFont typeface="Wingdings" panose="05000000000000000000" pitchFamily="2" charset="2"/>
              <a:buChar char="v"/>
            </a:pPr>
            <a:r>
              <a:rPr lang="pl-PL" dirty="0" smtClean="0">
                <a:solidFill>
                  <a:srgbClr val="002060"/>
                </a:solidFill>
              </a:rPr>
              <a:t>wpływa </a:t>
            </a:r>
            <a:r>
              <a:rPr lang="pl-PL" dirty="0">
                <a:solidFill>
                  <a:srgbClr val="002060"/>
                </a:solidFill>
              </a:rPr>
              <a:t>na </a:t>
            </a:r>
            <a:r>
              <a:rPr lang="pl-PL" dirty="0" smtClean="0">
                <a:solidFill>
                  <a:srgbClr val="002060"/>
                </a:solidFill>
              </a:rPr>
              <a:t>nasze funkcjonowanie </a:t>
            </a:r>
            <a:r>
              <a:rPr lang="pl-PL" dirty="0">
                <a:solidFill>
                  <a:srgbClr val="002060"/>
                </a:solidFill>
              </a:rPr>
              <a:t>w sytuacji przyjmowania różnych ról społecznych</a:t>
            </a:r>
          </a:p>
          <a:p>
            <a:pPr algn="just">
              <a:buFont typeface="Wingdings" panose="05000000000000000000" pitchFamily="2" charset="2"/>
              <a:buChar char="v"/>
            </a:pPr>
            <a:r>
              <a:rPr lang="pl-PL" dirty="0">
                <a:solidFill>
                  <a:srgbClr val="002060"/>
                </a:solidFill>
              </a:rPr>
              <a:t>wpływa na podejmowane przez nas decyzje</a:t>
            </a:r>
          </a:p>
          <a:p>
            <a:pPr algn="just">
              <a:buFont typeface="Wingdings" panose="05000000000000000000" pitchFamily="2" charset="2"/>
              <a:buChar char="v"/>
            </a:pPr>
            <a:r>
              <a:rPr lang="pl-PL" dirty="0">
                <a:solidFill>
                  <a:srgbClr val="002060"/>
                </a:solidFill>
              </a:rPr>
              <a:t>wpływa na regulowanie stosunków człowieka z samym sobą</a:t>
            </a:r>
          </a:p>
          <a:p>
            <a:pPr algn="just">
              <a:buFont typeface="Wingdings" panose="05000000000000000000" pitchFamily="2" charset="2"/>
              <a:buChar char="v"/>
            </a:pPr>
            <a:r>
              <a:rPr lang="pl-PL" dirty="0">
                <a:solidFill>
                  <a:srgbClr val="002060"/>
                </a:solidFill>
              </a:rPr>
              <a:t>wpływa na relacje z innymi</a:t>
            </a:r>
          </a:p>
          <a:p>
            <a:pPr marL="0" indent="0">
              <a:buNone/>
            </a:pPr>
            <a:endParaRPr lang="pl-PL" dirty="0"/>
          </a:p>
        </p:txBody>
      </p:sp>
    </p:spTree>
    <p:extLst>
      <p:ext uri="{BB962C8B-B14F-4D97-AF65-F5344CB8AC3E}">
        <p14:creationId xmlns:p14="http://schemas.microsoft.com/office/powerpoint/2010/main" val="3320964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002060"/>
                </a:solidFill>
              </a:rPr>
              <a:t>Kłopoty z </a:t>
            </a:r>
            <a:r>
              <a:rPr lang="pl-PL" b="1" dirty="0" smtClean="0">
                <a:solidFill>
                  <a:srgbClr val="002060"/>
                </a:solidFill>
              </a:rPr>
              <a:t>samooceną -  c. d.</a:t>
            </a:r>
            <a:endParaRPr lang="pl-PL" b="1" dirty="0"/>
          </a:p>
        </p:txBody>
      </p:sp>
      <p:sp>
        <p:nvSpPr>
          <p:cNvPr id="3" name="Symbol zastępczy zawartości 2"/>
          <p:cNvSpPr>
            <a:spLocks noGrp="1"/>
          </p:cNvSpPr>
          <p:nvPr>
            <p:ph idx="1"/>
          </p:nvPr>
        </p:nvSpPr>
        <p:spPr>
          <a:xfrm>
            <a:off x="457200" y="1600200"/>
            <a:ext cx="8229600" cy="4997152"/>
          </a:xfrm>
        </p:spPr>
        <p:txBody>
          <a:bodyPr>
            <a:normAutofit fontScale="92500" lnSpcReduction="10000"/>
          </a:bodyPr>
          <a:lstStyle/>
          <a:p>
            <a:r>
              <a:rPr lang="pl-PL" dirty="0" smtClean="0">
                <a:solidFill>
                  <a:srgbClr val="002060"/>
                </a:solidFill>
              </a:rPr>
              <a:t>Nigdy nie porównuj z innymi dziećmi, rodzeństwem</a:t>
            </a:r>
          </a:p>
          <a:p>
            <a:r>
              <a:rPr lang="pl-PL" dirty="0" smtClean="0">
                <a:solidFill>
                  <a:srgbClr val="002060"/>
                </a:solidFill>
              </a:rPr>
              <a:t>Dawaj konkretne, konstruktywne informacje zwrotne na temat działań dziecka – ono ich oczekuje i tylko one dadzą mu wskazania </a:t>
            </a:r>
            <a:br>
              <a:rPr lang="pl-PL" dirty="0" smtClean="0">
                <a:solidFill>
                  <a:srgbClr val="002060"/>
                </a:solidFill>
              </a:rPr>
            </a:br>
            <a:r>
              <a:rPr lang="pl-PL" dirty="0" smtClean="0">
                <a:solidFill>
                  <a:srgbClr val="002060"/>
                </a:solidFill>
              </a:rPr>
              <a:t>do dalszych wysiłków</a:t>
            </a:r>
          </a:p>
          <a:p>
            <a:r>
              <a:rPr lang="pl-PL" dirty="0" smtClean="0">
                <a:solidFill>
                  <a:srgbClr val="002060"/>
                </a:solidFill>
              </a:rPr>
              <a:t>Unikaj sformułowań: „Dobrze, ale…”, Szkoda, </a:t>
            </a:r>
            <a:br>
              <a:rPr lang="pl-PL" dirty="0" smtClean="0">
                <a:solidFill>
                  <a:srgbClr val="002060"/>
                </a:solidFill>
              </a:rPr>
            </a:br>
            <a:r>
              <a:rPr lang="pl-PL" dirty="0" smtClean="0">
                <a:solidFill>
                  <a:srgbClr val="002060"/>
                </a:solidFill>
              </a:rPr>
              <a:t>że wcześniej tak nie robiłeś”, „Jesteś mądry” -</a:t>
            </a:r>
            <a:br>
              <a:rPr lang="pl-PL" dirty="0" smtClean="0">
                <a:solidFill>
                  <a:srgbClr val="002060"/>
                </a:solidFill>
              </a:rPr>
            </a:br>
            <a:r>
              <a:rPr lang="pl-PL" dirty="0" smtClean="0">
                <a:solidFill>
                  <a:srgbClr val="002060"/>
                </a:solidFill>
              </a:rPr>
              <a:t>- zastąp je opisem tego, jak pracuje, jak działa, </a:t>
            </a:r>
            <a:br>
              <a:rPr lang="pl-PL" dirty="0" smtClean="0">
                <a:solidFill>
                  <a:srgbClr val="002060"/>
                </a:solidFill>
              </a:rPr>
            </a:br>
            <a:r>
              <a:rPr lang="pl-PL" dirty="0" smtClean="0">
                <a:solidFill>
                  <a:srgbClr val="002060"/>
                </a:solidFill>
              </a:rPr>
              <a:t>jak się skupia na pracy i wyrażeniem wiary </a:t>
            </a:r>
            <a:br>
              <a:rPr lang="pl-PL" dirty="0" smtClean="0">
                <a:solidFill>
                  <a:srgbClr val="002060"/>
                </a:solidFill>
              </a:rPr>
            </a:br>
            <a:r>
              <a:rPr lang="pl-PL" dirty="0" smtClean="0">
                <a:solidFill>
                  <a:srgbClr val="002060"/>
                </a:solidFill>
              </a:rPr>
              <a:t>w powodzenie jego działań</a:t>
            </a:r>
          </a:p>
          <a:p>
            <a:endParaRPr lang="pl-PL" dirty="0"/>
          </a:p>
        </p:txBody>
      </p:sp>
    </p:spTree>
    <p:extLst>
      <p:ext uri="{BB962C8B-B14F-4D97-AF65-F5344CB8AC3E}">
        <p14:creationId xmlns:p14="http://schemas.microsoft.com/office/powerpoint/2010/main" val="497717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7504" y="274638"/>
            <a:ext cx="9036496" cy="1143000"/>
          </a:xfrm>
        </p:spPr>
        <p:txBody>
          <a:bodyPr>
            <a:normAutofit fontScale="90000"/>
          </a:bodyPr>
          <a:lstStyle/>
          <a:p>
            <a:r>
              <a:rPr lang="pl-PL" sz="4000" b="1" dirty="0">
                <a:solidFill>
                  <a:srgbClr val="002060"/>
                </a:solidFill>
              </a:rPr>
              <a:t>Konstruktywna informacja zwrotna (4 kroki)</a:t>
            </a:r>
            <a:r>
              <a:rPr lang="pl-PL" dirty="0"/>
              <a:t/>
            </a:r>
            <a:br>
              <a:rPr lang="pl-PL" dirty="0"/>
            </a:br>
            <a:endParaRPr lang="pl-PL" dirty="0"/>
          </a:p>
        </p:txBody>
      </p:sp>
      <p:sp>
        <p:nvSpPr>
          <p:cNvPr id="3" name="Symbol zastępczy zawartości 2"/>
          <p:cNvSpPr>
            <a:spLocks noGrp="1"/>
          </p:cNvSpPr>
          <p:nvPr>
            <p:ph idx="1"/>
          </p:nvPr>
        </p:nvSpPr>
        <p:spPr>
          <a:xfrm>
            <a:off x="467544" y="1052736"/>
            <a:ext cx="8496944" cy="5544616"/>
          </a:xfrm>
        </p:spPr>
        <p:txBody>
          <a:bodyPr>
            <a:normAutofit fontScale="92500" lnSpcReduction="20000"/>
          </a:bodyPr>
          <a:lstStyle/>
          <a:p>
            <a:pPr marL="0" indent="0">
              <a:buNone/>
            </a:pPr>
            <a:r>
              <a:rPr lang="pl-PL" b="1" dirty="0" smtClean="0">
                <a:solidFill>
                  <a:srgbClr val="002060"/>
                </a:solidFill>
              </a:rPr>
              <a:t>1</a:t>
            </a:r>
            <a:r>
              <a:rPr lang="pl-PL" b="1" dirty="0">
                <a:solidFill>
                  <a:srgbClr val="002060"/>
                </a:solidFill>
              </a:rPr>
              <a:t>. </a:t>
            </a:r>
            <a:r>
              <a:rPr lang="pl-PL" b="1" dirty="0" smtClean="0">
                <a:solidFill>
                  <a:srgbClr val="002060"/>
                </a:solidFill>
              </a:rPr>
              <a:t>Spostrzeżenie </a:t>
            </a:r>
            <a:r>
              <a:rPr lang="pl-PL" b="1" dirty="0">
                <a:solidFill>
                  <a:srgbClr val="002060"/>
                </a:solidFill>
              </a:rPr>
              <a:t>bez oceny (fakty</a:t>
            </a:r>
            <a:r>
              <a:rPr lang="pl-PL" b="1" dirty="0" smtClean="0">
                <a:solidFill>
                  <a:srgbClr val="002060"/>
                </a:solidFill>
              </a:rPr>
              <a:t>)</a:t>
            </a:r>
            <a:endParaRPr lang="pl-PL" b="1" dirty="0">
              <a:solidFill>
                <a:srgbClr val="002060"/>
              </a:solidFill>
            </a:endParaRPr>
          </a:p>
          <a:p>
            <a:pPr marL="0" indent="0">
              <a:buNone/>
            </a:pPr>
            <a:r>
              <a:rPr lang="pl-PL" i="1" dirty="0" smtClean="0">
                <a:solidFill>
                  <a:srgbClr val="002060"/>
                </a:solidFill>
              </a:rPr>
              <a:t>    Zobaczyłem…, usłyszałem…., </a:t>
            </a:r>
            <a:r>
              <a:rPr lang="pl-PL" i="1" dirty="0">
                <a:solidFill>
                  <a:srgbClr val="002060"/>
                </a:solidFill>
              </a:rPr>
              <a:t>wczoraj </a:t>
            </a:r>
            <a:r>
              <a:rPr lang="pl-PL" i="1" dirty="0" smtClean="0">
                <a:solidFill>
                  <a:srgbClr val="002060"/>
                </a:solidFill>
              </a:rPr>
              <a:t>byłem świadkiem, jak</a:t>
            </a:r>
            <a:r>
              <a:rPr lang="pl-PL" i="1" dirty="0">
                <a:solidFill>
                  <a:srgbClr val="002060"/>
                </a:solidFill>
              </a:rPr>
              <a:t>…</a:t>
            </a:r>
          </a:p>
          <a:p>
            <a:pPr marL="0" indent="0">
              <a:buNone/>
            </a:pPr>
            <a:r>
              <a:rPr lang="pl-PL" b="1" dirty="0">
                <a:solidFill>
                  <a:srgbClr val="002060"/>
                </a:solidFill>
              </a:rPr>
              <a:t>2. Moje </a:t>
            </a:r>
            <a:r>
              <a:rPr lang="pl-PL" b="1" dirty="0" smtClean="0">
                <a:solidFill>
                  <a:srgbClr val="002060"/>
                </a:solidFill>
              </a:rPr>
              <a:t>uczucia</a:t>
            </a:r>
            <a:endParaRPr lang="pl-PL" b="1" dirty="0">
              <a:solidFill>
                <a:srgbClr val="002060"/>
              </a:solidFill>
            </a:endParaRPr>
          </a:p>
          <a:p>
            <a:pPr marL="0" indent="0">
              <a:buNone/>
            </a:pPr>
            <a:r>
              <a:rPr lang="pl-PL" i="1" dirty="0" smtClean="0">
                <a:solidFill>
                  <a:srgbClr val="002060"/>
                </a:solidFill>
              </a:rPr>
              <a:t>    Poczułem się </a:t>
            </a:r>
            <a:r>
              <a:rPr lang="pl-PL" i="1" dirty="0">
                <a:solidFill>
                  <a:srgbClr val="002060"/>
                </a:solidFill>
              </a:rPr>
              <a:t>wtedy…</a:t>
            </a:r>
          </a:p>
          <a:p>
            <a:pPr marL="0" indent="0">
              <a:buNone/>
            </a:pPr>
            <a:r>
              <a:rPr lang="pl-PL" b="1" dirty="0">
                <a:solidFill>
                  <a:srgbClr val="002060"/>
                </a:solidFill>
              </a:rPr>
              <a:t>3. Dlaczego jest to dla mnie </a:t>
            </a:r>
            <a:r>
              <a:rPr lang="pl-PL" b="1" dirty="0" smtClean="0">
                <a:solidFill>
                  <a:srgbClr val="002060"/>
                </a:solidFill>
              </a:rPr>
              <a:t>ważne? </a:t>
            </a:r>
            <a:r>
              <a:rPr lang="pl-PL" b="1" dirty="0">
                <a:solidFill>
                  <a:srgbClr val="002060"/>
                </a:solidFill>
              </a:rPr>
              <a:t>(potrzeby </a:t>
            </a:r>
            <a:r>
              <a:rPr lang="pl-PL" b="1" dirty="0" smtClean="0">
                <a:solidFill>
                  <a:srgbClr val="002060"/>
                </a:solidFill>
              </a:rPr>
              <a:t/>
            </a:r>
            <a:br>
              <a:rPr lang="pl-PL" b="1" dirty="0" smtClean="0">
                <a:solidFill>
                  <a:srgbClr val="002060"/>
                </a:solidFill>
              </a:rPr>
            </a:br>
            <a:r>
              <a:rPr lang="pl-PL" b="1" dirty="0" smtClean="0">
                <a:solidFill>
                  <a:srgbClr val="002060"/>
                </a:solidFill>
              </a:rPr>
              <a:t>     i/lub wartości)</a:t>
            </a:r>
            <a:endParaRPr lang="pl-PL" b="1" dirty="0">
              <a:solidFill>
                <a:srgbClr val="002060"/>
              </a:solidFill>
            </a:endParaRPr>
          </a:p>
          <a:p>
            <a:pPr marL="0" indent="0">
              <a:buNone/>
            </a:pPr>
            <a:r>
              <a:rPr lang="pl-PL" i="1" dirty="0" smtClean="0">
                <a:solidFill>
                  <a:srgbClr val="002060"/>
                </a:solidFill>
              </a:rPr>
              <a:t>    Jest </a:t>
            </a:r>
            <a:r>
              <a:rPr lang="pl-PL" i="1" dirty="0">
                <a:solidFill>
                  <a:srgbClr val="002060"/>
                </a:solidFill>
              </a:rPr>
              <a:t>dla mnie </a:t>
            </a:r>
            <a:r>
              <a:rPr lang="pl-PL" i="1" dirty="0" smtClean="0">
                <a:solidFill>
                  <a:srgbClr val="002060"/>
                </a:solidFill>
              </a:rPr>
              <a:t>ważne, </a:t>
            </a:r>
            <a:r>
              <a:rPr lang="pl-PL" i="1" dirty="0">
                <a:solidFill>
                  <a:srgbClr val="002060"/>
                </a:solidFill>
              </a:rPr>
              <a:t>aby… </a:t>
            </a:r>
            <a:r>
              <a:rPr lang="pl-PL" i="1" dirty="0" smtClean="0">
                <a:solidFill>
                  <a:srgbClr val="002060"/>
                </a:solidFill>
              </a:rPr>
              <a:t>Ponieważ ważne </a:t>
            </a:r>
            <a:br>
              <a:rPr lang="pl-PL" i="1" dirty="0" smtClean="0">
                <a:solidFill>
                  <a:srgbClr val="002060"/>
                </a:solidFill>
              </a:rPr>
            </a:br>
            <a:r>
              <a:rPr lang="pl-PL" i="1" dirty="0" smtClean="0">
                <a:solidFill>
                  <a:srgbClr val="002060"/>
                </a:solidFill>
              </a:rPr>
              <a:t>    dla </a:t>
            </a:r>
            <a:r>
              <a:rPr lang="pl-PL" i="1" dirty="0">
                <a:solidFill>
                  <a:srgbClr val="002060"/>
                </a:solidFill>
              </a:rPr>
              <a:t>mnie jest…</a:t>
            </a:r>
          </a:p>
          <a:p>
            <a:pPr marL="0" indent="0">
              <a:buNone/>
            </a:pPr>
            <a:r>
              <a:rPr lang="pl-PL" b="1" dirty="0">
                <a:solidFill>
                  <a:srgbClr val="002060"/>
                </a:solidFill>
              </a:rPr>
              <a:t>4. </a:t>
            </a:r>
            <a:r>
              <a:rPr lang="pl-PL" b="1" dirty="0" smtClean="0">
                <a:solidFill>
                  <a:srgbClr val="002060"/>
                </a:solidFill>
              </a:rPr>
              <a:t>Prośba </a:t>
            </a:r>
          </a:p>
          <a:p>
            <a:pPr marL="0" indent="0">
              <a:buNone/>
            </a:pPr>
            <a:r>
              <a:rPr lang="pl-PL" i="1" dirty="0" smtClean="0">
                <a:solidFill>
                  <a:srgbClr val="002060"/>
                </a:solidFill>
              </a:rPr>
              <a:t>Chciałbym Cię prosić </a:t>
            </a:r>
            <a:r>
              <a:rPr lang="pl-PL" i="1" dirty="0">
                <a:solidFill>
                  <a:srgbClr val="002060"/>
                </a:solidFill>
              </a:rPr>
              <a:t>o….. Czy </a:t>
            </a:r>
            <a:r>
              <a:rPr lang="pl-PL" i="1" dirty="0" smtClean="0">
                <a:solidFill>
                  <a:srgbClr val="002060"/>
                </a:solidFill>
              </a:rPr>
              <a:t>mógłbyś proszę….</a:t>
            </a:r>
            <a:br>
              <a:rPr lang="pl-PL" i="1" dirty="0" smtClean="0">
                <a:solidFill>
                  <a:srgbClr val="002060"/>
                </a:solidFill>
              </a:rPr>
            </a:br>
            <a:r>
              <a:rPr lang="pl-PL" i="1" dirty="0" smtClean="0">
                <a:solidFill>
                  <a:srgbClr val="002060"/>
                </a:solidFill>
              </a:rPr>
              <a:t>    Zgadzasz się…?</a:t>
            </a:r>
            <a:endParaRPr lang="pl-PL" i="1" dirty="0">
              <a:solidFill>
                <a:srgbClr val="002060"/>
              </a:solidFill>
            </a:endParaRPr>
          </a:p>
          <a:p>
            <a:endParaRPr lang="pl-PL" dirty="0"/>
          </a:p>
        </p:txBody>
      </p:sp>
    </p:spTree>
    <p:extLst>
      <p:ext uri="{BB962C8B-B14F-4D97-AF65-F5344CB8AC3E}">
        <p14:creationId xmlns:p14="http://schemas.microsoft.com/office/powerpoint/2010/main" val="1459436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404664"/>
            <a:ext cx="8784976" cy="576064"/>
          </a:xfrm>
        </p:spPr>
        <p:txBody>
          <a:bodyPr>
            <a:normAutofit fontScale="90000"/>
          </a:bodyPr>
          <a:lstStyle/>
          <a:p>
            <a:r>
              <a:rPr lang="pl-PL" sz="3600" b="1" dirty="0" smtClean="0">
                <a:solidFill>
                  <a:srgbClr val="002060"/>
                </a:solidFill>
              </a:rPr>
              <a:t>Informacja zwrotna - skup się </a:t>
            </a:r>
            <a:r>
              <a:rPr lang="pl-PL" sz="3600" b="1" dirty="0">
                <a:solidFill>
                  <a:srgbClr val="002060"/>
                </a:solidFill>
              </a:rPr>
              <a:t>na tym, </a:t>
            </a:r>
            <a:r>
              <a:rPr lang="pl-PL" sz="3600" b="1" dirty="0" smtClean="0">
                <a:solidFill>
                  <a:srgbClr val="002060"/>
                </a:solidFill>
              </a:rPr>
              <a:t>co </a:t>
            </a:r>
            <a:r>
              <a:rPr lang="pl-PL" sz="3600" b="1" dirty="0">
                <a:solidFill>
                  <a:srgbClr val="002060"/>
                </a:solidFill>
              </a:rPr>
              <a:t>dobre</a:t>
            </a:r>
            <a:r>
              <a:rPr lang="pl-PL" b="1" dirty="0"/>
              <a:t/>
            </a:r>
            <a:br>
              <a:rPr lang="pl-PL" b="1" dirty="0"/>
            </a:br>
            <a:endParaRPr lang="pl-PL" dirty="0"/>
          </a:p>
        </p:txBody>
      </p:sp>
      <p:sp>
        <p:nvSpPr>
          <p:cNvPr id="3" name="Symbol zastępczy zawartości 2"/>
          <p:cNvSpPr>
            <a:spLocks noGrp="1"/>
          </p:cNvSpPr>
          <p:nvPr>
            <p:ph idx="1"/>
          </p:nvPr>
        </p:nvSpPr>
        <p:spPr>
          <a:xfrm>
            <a:off x="251520" y="908720"/>
            <a:ext cx="8435280" cy="5688632"/>
          </a:xfrm>
        </p:spPr>
        <p:txBody>
          <a:bodyPr>
            <a:normAutofit fontScale="77500" lnSpcReduction="20000"/>
          </a:bodyPr>
          <a:lstStyle/>
          <a:p>
            <a:pPr marL="0" indent="0" algn="just">
              <a:buNone/>
            </a:pPr>
            <a:r>
              <a:rPr lang="pl-PL" dirty="0" smtClean="0">
                <a:solidFill>
                  <a:srgbClr val="002060"/>
                </a:solidFill>
              </a:rPr>
              <a:t>Koncentruj się </a:t>
            </a:r>
            <a:r>
              <a:rPr lang="pl-PL" dirty="0">
                <a:solidFill>
                  <a:srgbClr val="002060"/>
                </a:solidFill>
              </a:rPr>
              <a:t>na tym, co pozytywne, ale nie pomijaj tego, </a:t>
            </a:r>
            <a:r>
              <a:rPr lang="pl-PL" dirty="0" smtClean="0">
                <a:solidFill>
                  <a:srgbClr val="002060"/>
                </a:solidFill>
              </a:rPr>
              <a:t/>
            </a:r>
            <a:br>
              <a:rPr lang="pl-PL" dirty="0" smtClean="0">
                <a:solidFill>
                  <a:srgbClr val="002060"/>
                </a:solidFill>
              </a:rPr>
            </a:br>
            <a:r>
              <a:rPr lang="pl-PL" dirty="0" smtClean="0">
                <a:solidFill>
                  <a:srgbClr val="002060"/>
                </a:solidFill>
              </a:rPr>
              <a:t>co </a:t>
            </a:r>
            <a:r>
              <a:rPr lang="pl-PL" dirty="0">
                <a:solidFill>
                  <a:srgbClr val="002060"/>
                </a:solidFill>
              </a:rPr>
              <a:t>pozostawia wiele </a:t>
            </a:r>
            <a:r>
              <a:rPr lang="pl-PL" dirty="0" smtClean="0">
                <a:solidFill>
                  <a:srgbClr val="002060"/>
                </a:solidFill>
              </a:rPr>
              <a:t>do życzenia. Jedną </a:t>
            </a:r>
            <a:r>
              <a:rPr lang="pl-PL" dirty="0">
                <a:solidFill>
                  <a:srgbClr val="002060"/>
                </a:solidFill>
              </a:rPr>
              <a:t>z technik </a:t>
            </a:r>
            <a:r>
              <a:rPr lang="pl-PL" dirty="0" smtClean="0">
                <a:solidFill>
                  <a:srgbClr val="002060"/>
                </a:solidFill>
              </a:rPr>
              <a:t/>
            </a:r>
            <a:br>
              <a:rPr lang="pl-PL" dirty="0" smtClean="0">
                <a:solidFill>
                  <a:srgbClr val="002060"/>
                </a:solidFill>
              </a:rPr>
            </a:br>
            <a:r>
              <a:rPr lang="pl-PL" dirty="0" smtClean="0">
                <a:solidFill>
                  <a:srgbClr val="002060"/>
                </a:solidFill>
              </a:rPr>
              <a:t>jest ,,przekładaniec" </a:t>
            </a:r>
            <a:r>
              <a:rPr lang="pl-PL" dirty="0">
                <a:solidFill>
                  <a:srgbClr val="002060"/>
                </a:solidFill>
              </a:rPr>
              <a:t>dobrych i </a:t>
            </a:r>
            <a:r>
              <a:rPr lang="pl-PL" dirty="0" smtClean="0">
                <a:solidFill>
                  <a:srgbClr val="002060"/>
                </a:solidFill>
              </a:rPr>
              <a:t>złych wiadomości. </a:t>
            </a:r>
            <a:r>
              <a:rPr lang="pl-PL" dirty="0">
                <a:solidFill>
                  <a:srgbClr val="002060"/>
                </a:solidFill>
              </a:rPr>
              <a:t>Metoda </a:t>
            </a:r>
            <a:r>
              <a:rPr lang="pl-PL" dirty="0" smtClean="0">
                <a:solidFill>
                  <a:srgbClr val="002060"/>
                </a:solidFill>
              </a:rPr>
              <a:t/>
            </a:r>
            <a:br>
              <a:rPr lang="pl-PL" dirty="0" smtClean="0">
                <a:solidFill>
                  <a:srgbClr val="002060"/>
                </a:solidFill>
              </a:rPr>
            </a:br>
            <a:r>
              <a:rPr lang="pl-PL" dirty="0" smtClean="0">
                <a:solidFill>
                  <a:srgbClr val="002060"/>
                </a:solidFill>
              </a:rPr>
              <a:t>ta polega </a:t>
            </a:r>
            <a:r>
              <a:rPr lang="pl-PL" dirty="0">
                <a:solidFill>
                  <a:srgbClr val="002060"/>
                </a:solidFill>
              </a:rPr>
              <a:t>na tym, </a:t>
            </a:r>
            <a:r>
              <a:rPr lang="pl-PL" dirty="0" smtClean="0">
                <a:solidFill>
                  <a:srgbClr val="002060"/>
                </a:solidFill>
              </a:rPr>
              <a:t>że</a:t>
            </a:r>
            <a:r>
              <a:rPr lang="pl-PL" dirty="0">
                <a:solidFill>
                  <a:srgbClr val="002060"/>
                </a:solidFill>
              </a:rPr>
              <a:t>:</a:t>
            </a:r>
          </a:p>
          <a:p>
            <a:pPr marL="0" indent="0">
              <a:buNone/>
            </a:pPr>
            <a:endParaRPr lang="x-none" dirty="0">
              <a:solidFill>
                <a:srgbClr val="002060"/>
              </a:solidFill>
            </a:endParaRPr>
          </a:p>
          <a:p>
            <a:r>
              <a:rPr lang="pl-PL" dirty="0" smtClean="0">
                <a:solidFill>
                  <a:srgbClr val="002060"/>
                </a:solidFill>
              </a:rPr>
              <a:t>„dobra wiadomość" </a:t>
            </a:r>
            <a:r>
              <a:rPr lang="pl-PL" dirty="0">
                <a:solidFill>
                  <a:srgbClr val="002060"/>
                </a:solidFill>
              </a:rPr>
              <a:t>otwiera </a:t>
            </a:r>
            <a:r>
              <a:rPr lang="pl-PL" dirty="0" smtClean="0">
                <a:solidFill>
                  <a:srgbClr val="002060"/>
                </a:solidFill>
              </a:rPr>
              <a:t>dziecko na prawdziwą komunikację, zapobiegając jego zamknięciu się </a:t>
            </a:r>
            <a:br>
              <a:rPr lang="pl-PL" dirty="0" smtClean="0">
                <a:solidFill>
                  <a:srgbClr val="002060"/>
                </a:solidFill>
              </a:rPr>
            </a:br>
            <a:r>
              <a:rPr lang="pl-PL" dirty="0" smtClean="0">
                <a:solidFill>
                  <a:srgbClr val="002060"/>
                </a:solidFill>
              </a:rPr>
              <a:t>na ewentualną krytykę;</a:t>
            </a:r>
            <a:endParaRPr lang="pl-PL" dirty="0">
              <a:solidFill>
                <a:srgbClr val="002060"/>
              </a:solidFill>
            </a:endParaRPr>
          </a:p>
          <a:p>
            <a:pPr marL="0" indent="0">
              <a:buNone/>
            </a:pPr>
            <a:endParaRPr lang="x-none" dirty="0">
              <a:solidFill>
                <a:srgbClr val="002060"/>
              </a:solidFill>
            </a:endParaRPr>
          </a:p>
          <a:p>
            <a:r>
              <a:rPr lang="pl-PL" dirty="0" smtClean="0">
                <a:solidFill>
                  <a:srgbClr val="002060"/>
                </a:solidFill>
              </a:rPr>
              <a:t>„zła wiadomość" spełnia </a:t>
            </a:r>
            <a:r>
              <a:rPr lang="pl-PL" dirty="0">
                <a:solidFill>
                  <a:srgbClr val="002060"/>
                </a:solidFill>
              </a:rPr>
              <a:t>wówczas </a:t>
            </a:r>
            <a:r>
              <a:rPr lang="pl-PL" dirty="0" smtClean="0">
                <a:solidFill>
                  <a:srgbClr val="002060"/>
                </a:solidFill>
              </a:rPr>
              <a:t>rolę </a:t>
            </a:r>
            <a:br>
              <a:rPr lang="pl-PL" dirty="0" smtClean="0">
                <a:solidFill>
                  <a:srgbClr val="002060"/>
                </a:solidFill>
              </a:rPr>
            </a:br>
            <a:r>
              <a:rPr lang="pl-PL" dirty="0" smtClean="0">
                <a:solidFill>
                  <a:srgbClr val="002060"/>
                </a:solidFill>
              </a:rPr>
              <a:t>bodźca, zmuszającego </a:t>
            </a:r>
            <a:r>
              <a:rPr lang="pl-PL" dirty="0">
                <a:solidFill>
                  <a:srgbClr val="002060"/>
                </a:solidFill>
              </a:rPr>
              <a:t>do poprawy </a:t>
            </a:r>
            <a:r>
              <a:rPr lang="pl-PL" dirty="0" smtClean="0">
                <a:solidFill>
                  <a:srgbClr val="002060"/>
                </a:solidFill>
              </a:rPr>
              <a:t/>
            </a:r>
            <a:br>
              <a:rPr lang="pl-PL" dirty="0" smtClean="0">
                <a:solidFill>
                  <a:srgbClr val="002060"/>
                </a:solidFill>
              </a:rPr>
            </a:br>
            <a:r>
              <a:rPr lang="pl-PL" dirty="0" smtClean="0">
                <a:solidFill>
                  <a:srgbClr val="002060"/>
                </a:solidFill>
              </a:rPr>
              <a:t>zachowania;</a:t>
            </a:r>
            <a:endParaRPr lang="pl-PL" dirty="0">
              <a:solidFill>
                <a:srgbClr val="002060"/>
              </a:solidFill>
            </a:endParaRPr>
          </a:p>
          <a:p>
            <a:pPr marL="0" indent="0">
              <a:buNone/>
            </a:pPr>
            <a:endParaRPr lang="x-none" dirty="0">
              <a:solidFill>
                <a:srgbClr val="002060"/>
              </a:solidFill>
            </a:endParaRPr>
          </a:p>
          <a:p>
            <a:r>
              <a:rPr lang="pl-PL" dirty="0">
                <a:solidFill>
                  <a:srgbClr val="002060"/>
                </a:solidFill>
              </a:rPr>
              <a:t>ostateczna ,,dobra </a:t>
            </a:r>
            <a:r>
              <a:rPr lang="pl-PL" dirty="0" smtClean="0">
                <a:solidFill>
                  <a:srgbClr val="002060"/>
                </a:solidFill>
              </a:rPr>
              <a:t>wiadomość" </a:t>
            </a:r>
            <a:br>
              <a:rPr lang="pl-PL" dirty="0" smtClean="0">
                <a:solidFill>
                  <a:srgbClr val="002060"/>
                </a:solidFill>
              </a:rPr>
            </a:br>
            <a:r>
              <a:rPr lang="pl-PL" dirty="0" smtClean="0">
                <a:solidFill>
                  <a:srgbClr val="002060"/>
                </a:solidFill>
              </a:rPr>
              <a:t>pozostawia </a:t>
            </a:r>
            <a:r>
              <a:rPr lang="pl-PL" dirty="0">
                <a:solidFill>
                  <a:srgbClr val="002060"/>
                </a:solidFill>
              </a:rPr>
              <a:t>w </a:t>
            </a:r>
            <a:r>
              <a:rPr lang="pl-PL" dirty="0" smtClean="0">
                <a:solidFill>
                  <a:srgbClr val="002060"/>
                </a:solidFill>
              </a:rPr>
              <a:t>uczącym się </a:t>
            </a:r>
            <a:r>
              <a:rPr lang="pl-PL" dirty="0">
                <a:solidFill>
                  <a:srgbClr val="002060"/>
                </a:solidFill>
              </a:rPr>
              <a:t>pozytywne </a:t>
            </a:r>
            <a:r>
              <a:rPr lang="pl-PL" dirty="0" smtClean="0">
                <a:solidFill>
                  <a:srgbClr val="002060"/>
                </a:solidFill>
              </a:rPr>
              <a:t/>
            </a:r>
            <a:br>
              <a:rPr lang="pl-PL" dirty="0" smtClean="0">
                <a:solidFill>
                  <a:srgbClr val="002060"/>
                </a:solidFill>
              </a:rPr>
            </a:br>
            <a:r>
              <a:rPr lang="pl-PL" dirty="0" smtClean="0">
                <a:solidFill>
                  <a:srgbClr val="002060"/>
                </a:solidFill>
              </a:rPr>
              <a:t>wrażenie na temat całej </a:t>
            </a:r>
            <a:r>
              <a:rPr lang="pl-PL" dirty="0">
                <a:solidFill>
                  <a:srgbClr val="002060"/>
                </a:solidFill>
              </a:rPr>
              <a:t>wymiany </a:t>
            </a:r>
            <a:r>
              <a:rPr lang="pl-PL" dirty="0" smtClean="0">
                <a:solidFill>
                  <a:srgbClr val="002060"/>
                </a:solidFill>
              </a:rPr>
              <a:t>zdań.</a:t>
            </a:r>
            <a:endParaRPr lang="pl-PL" dirty="0">
              <a:solidFill>
                <a:srgbClr val="002060"/>
              </a:solidFill>
            </a:endParaRPr>
          </a:p>
          <a:p>
            <a:endParaRPr lang="pl-PL" dirty="0"/>
          </a:p>
        </p:txBody>
      </p:sp>
      <p:pic>
        <p:nvPicPr>
          <p:cNvPr id="20482" name="Picture 2" descr="Podobny obraz">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4619" y="3933056"/>
            <a:ext cx="304800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714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217443"/>
          </a:xfrm>
        </p:spPr>
        <p:txBody>
          <a:bodyPr>
            <a:normAutofit/>
          </a:bodyPr>
          <a:lstStyle/>
          <a:p>
            <a:pPr marL="0" indent="0">
              <a:buNone/>
            </a:pPr>
            <a:r>
              <a:rPr lang="pl-PL" sz="4000" dirty="0" smtClean="0">
                <a:solidFill>
                  <a:srgbClr val="002060"/>
                </a:solidFill>
              </a:rPr>
              <a:t>Nie zakładaj, że dziecko, wie, </a:t>
            </a:r>
            <a:br>
              <a:rPr lang="pl-PL" sz="4000" dirty="0" smtClean="0">
                <a:solidFill>
                  <a:srgbClr val="002060"/>
                </a:solidFill>
              </a:rPr>
            </a:br>
            <a:r>
              <a:rPr lang="pl-PL" sz="4000" dirty="0" smtClean="0">
                <a:solidFill>
                  <a:srgbClr val="002060"/>
                </a:solidFill>
              </a:rPr>
              <a:t>co myślisz lub że się domyśli…</a:t>
            </a:r>
            <a:endParaRPr lang="pl-PL" sz="4000" dirty="0">
              <a:solidFill>
                <a:srgbClr val="002060"/>
              </a:solidFill>
            </a:endParaRPr>
          </a:p>
        </p:txBody>
      </p:sp>
      <p:pic>
        <p:nvPicPr>
          <p:cNvPr id="21506" name="Picture 2" descr="Znalezione obrazy dla zapytania rozmow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924944"/>
            <a:ext cx="4762500" cy="339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478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dirty="0">
                <a:solidFill>
                  <a:srgbClr val="002060"/>
                </a:solidFill>
              </a:rPr>
              <a:t/>
            </a:r>
            <a:br>
              <a:rPr lang="pl-PL" dirty="0">
                <a:solidFill>
                  <a:srgbClr val="002060"/>
                </a:solidFill>
              </a:rPr>
            </a:br>
            <a:endParaRPr lang="pl-PL" dirty="0"/>
          </a:p>
        </p:txBody>
      </p:sp>
      <p:sp>
        <p:nvSpPr>
          <p:cNvPr id="3" name="Symbol zastępczy zawartości 2"/>
          <p:cNvSpPr>
            <a:spLocks noGrp="1"/>
          </p:cNvSpPr>
          <p:nvPr>
            <p:ph idx="1"/>
          </p:nvPr>
        </p:nvSpPr>
        <p:spPr>
          <a:xfrm>
            <a:off x="457200" y="1052736"/>
            <a:ext cx="8229600" cy="5073427"/>
          </a:xfrm>
        </p:spPr>
        <p:txBody>
          <a:bodyPr>
            <a:normAutofit lnSpcReduction="10000"/>
          </a:bodyPr>
          <a:lstStyle/>
          <a:p>
            <a:pPr marL="0" indent="0">
              <a:buNone/>
            </a:pPr>
            <a:r>
              <a:rPr lang="pl-PL" dirty="0">
                <a:solidFill>
                  <a:srgbClr val="002060"/>
                </a:solidFill>
              </a:rPr>
              <a:t>Konstruuj właściwą </a:t>
            </a:r>
            <a:r>
              <a:rPr lang="pl-PL" dirty="0" smtClean="0">
                <a:solidFill>
                  <a:srgbClr val="002060"/>
                </a:solidFill>
              </a:rPr>
              <a:t>pochwałę, </a:t>
            </a:r>
            <a:r>
              <a:rPr lang="pl-PL" dirty="0" smtClean="0">
                <a:solidFill>
                  <a:schemeClr val="tx2">
                    <a:lumMod val="75000"/>
                  </a:schemeClr>
                </a:solidFill>
              </a:rPr>
              <a:t>czyli pochwałę opisową, która składa </a:t>
            </a:r>
            <a:r>
              <a:rPr lang="pl-PL" dirty="0">
                <a:solidFill>
                  <a:schemeClr val="tx2">
                    <a:lumMod val="75000"/>
                  </a:schemeClr>
                </a:solidFill>
              </a:rPr>
              <a:t>się z trzech części:</a:t>
            </a:r>
          </a:p>
          <a:p>
            <a:pPr lvl="0"/>
            <a:r>
              <a:rPr lang="pl-PL" dirty="0">
                <a:solidFill>
                  <a:schemeClr val="tx2">
                    <a:lumMod val="75000"/>
                  </a:schemeClr>
                </a:solidFill>
              </a:rPr>
              <a:t>d</a:t>
            </a:r>
            <a:r>
              <a:rPr lang="pl-PL" dirty="0" smtClean="0">
                <a:solidFill>
                  <a:schemeClr val="tx2">
                    <a:lumMod val="75000"/>
                  </a:schemeClr>
                </a:solidFill>
              </a:rPr>
              <a:t>orosły </a:t>
            </a:r>
            <a:r>
              <a:rPr lang="pl-PL" dirty="0">
                <a:solidFill>
                  <a:schemeClr val="tx2">
                    <a:lumMod val="75000"/>
                  </a:schemeClr>
                </a:solidFill>
              </a:rPr>
              <a:t>z uznaniem, ale nie do przesady, opisuje to, co </a:t>
            </a:r>
            <a:r>
              <a:rPr lang="pl-PL" u="sng" dirty="0" smtClean="0">
                <a:solidFill>
                  <a:schemeClr val="tx2">
                    <a:lumMod val="75000"/>
                  </a:schemeClr>
                </a:solidFill>
              </a:rPr>
              <a:t>widzi,</a:t>
            </a:r>
            <a:endParaRPr lang="pl-PL" u="sng" dirty="0">
              <a:solidFill>
                <a:schemeClr val="tx2">
                  <a:lumMod val="75000"/>
                </a:schemeClr>
              </a:solidFill>
            </a:endParaRPr>
          </a:p>
          <a:p>
            <a:pPr lvl="0"/>
            <a:r>
              <a:rPr lang="pl-PL" dirty="0">
                <a:solidFill>
                  <a:schemeClr val="tx2">
                    <a:lumMod val="75000"/>
                  </a:schemeClr>
                </a:solidFill>
              </a:rPr>
              <a:t>n</a:t>
            </a:r>
            <a:r>
              <a:rPr lang="pl-PL" dirty="0" smtClean="0">
                <a:solidFill>
                  <a:schemeClr val="tx2">
                    <a:lumMod val="75000"/>
                  </a:schemeClr>
                </a:solidFill>
              </a:rPr>
              <a:t>astępnie </a:t>
            </a:r>
            <a:r>
              <a:rPr lang="pl-PL" dirty="0">
                <a:solidFill>
                  <a:schemeClr val="tx2">
                    <a:lumMod val="75000"/>
                  </a:schemeClr>
                </a:solidFill>
              </a:rPr>
              <a:t>opisuje to, co w związku z tym </a:t>
            </a:r>
            <a:r>
              <a:rPr lang="pl-PL" u="sng" dirty="0" smtClean="0">
                <a:solidFill>
                  <a:schemeClr val="tx2">
                    <a:lumMod val="75000"/>
                  </a:schemeClr>
                </a:solidFill>
              </a:rPr>
              <a:t>czuje</a:t>
            </a:r>
            <a:r>
              <a:rPr lang="pl-PL" dirty="0" smtClean="0">
                <a:solidFill>
                  <a:schemeClr val="tx2">
                    <a:lumMod val="75000"/>
                  </a:schemeClr>
                </a:solidFill>
              </a:rPr>
              <a:t>,</a:t>
            </a:r>
            <a:endParaRPr lang="pl-PL" dirty="0">
              <a:solidFill>
                <a:schemeClr val="tx2">
                  <a:lumMod val="75000"/>
                </a:schemeClr>
              </a:solidFill>
            </a:endParaRPr>
          </a:p>
          <a:p>
            <a:pPr lvl="0"/>
            <a:r>
              <a:rPr lang="pl-PL" dirty="0">
                <a:solidFill>
                  <a:schemeClr val="tx2">
                    <a:lumMod val="75000"/>
                  </a:schemeClr>
                </a:solidFill>
              </a:rPr>
              <a:t>n</a:t>
            </a:r>
            <a:r>
              <a:rPr lang="pl-PL" dirty="0" smtClean="0">
                <a:solidFill>
                  <a:schemeClr val="tx2">
                    <a:lumMod val="75000"/>
                  </a:schemeClr>
                </a:solidFill>
              </a:rPr>
              <a:t>a </a:t>
            </a:r>
            <a:r>
              <a:rPr lang="pl-PL" dirty="0">
                <a:solidFill>
                  <a:schemeClr val="tx2">
                    <a:lumMod val="75000"/>
                  </a:schemeClr>
                </a:solidFill>
              </a:rPr>
              <a:t>koniec </a:t>
            </a:r>
            <a:r>
              <a:rPr lang="pl-PL" u="sng" dirty="0">
                <a:solidFill>
                  <a:schemeClr val="tx2">
                    <a:lumMod val="75000"/>
                  </a:schemeClr>
                </a:solidFill>
              </a:rPr>
              <a:t>podsumowuje</a:t>
            </a:r>
            <a:r>
              <a:rPr lang="pl-PL" dirty="0">
                <a:solidFill>
                  <a:schemeClr val="tx2">
                    <a:lumMod val="75000"/>
                  </a:schemeClr>
                </a:solidFill>
              </a:rPr>
              <a:t> to </a:t>
            </a:r>
            <a:r>
              <a:rPr lang="pl-PL" dirty="0" smtClean="0">
                <a:solidFill>
                  <a:schemeClr val="tx2">
                    <a:lumMod val="75000"/>
                  </a:schemeClr>
                </a:solidFill>
              </a:rPr>
              <a:t>krótko.</a:t>
            </a:r>
          </a:p>
          <a:p>
            <a:pPr marL="0" lvl="0" indent="0">
              <a:buNone/>
            </a:pPr>
            <a:r>
              <a:rPr lang="pl-PL" dirty="0" smtClean="0">
                <a:solidFill>
                  <a:schemeClr val="tx2">
                    <a:lumMod val="75000"/>
                  </a:schemeClr>
                </a:solidFill>
              </a:rPr>
              <a:t>np. „Widzę, że przygotowujesz się do lekcji. Cieszę się, że sam o tym pomyślałeś. Potrafisz być obowiązkowy.”</a:t>
            </a:r>
            <a:endParaRPr lang="pl-PL" dirty="0">
              <a:solidFill>
                <a:schemeClr val="tx2">
                  <a:lumMod val="75000"/>
                </a:schemeClr>
              </a:solidFill>
            </a:endParaRPr>
          </a:p>
          <a:p>
            <a:pPr marL="0" indent="0">
              <a:buNone/>
            </a:pPr>
            <a:endParaRPr lang="pl-PL" dirty="0"/>
          </a:p>
        </p:txBody>
      </p:sp>
    </p:spTree>
    <p:extLst>
      <p:ext uri="{BB962C8B-B14F-4D97-AF65-F5344CB8AC3E}">
        <p14:creationId xmlns:p14="http://schemas.microsoft.com/office/powerpoint/2010/main" val="3439201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a:bodyPr>
          <a:lstStyle/>
          <a:p>
            <a:r>
              <a:rPr lang="pl-PL" b="1" dirty="0" smtClean="0">
                <a:solidFill>
                  <a:schemeClr val="tx2">
                    <a:lumMod val="75000"/>
                  </a:schemeClr>
                </a:solidFill>
              </a:rPr>
              <a:t>Zasady prawidłowego chwalenia</a:t>
            </a:r>
            <a:endParaRPr lang="pl-PL" b="1" dirty="0">
              <a:solidFill>
                <a:schemeClr val="tx2">
                  <a:lumMod val="75000"/>
                </a:schemeClr>
              </a:solidFill>
            </a:endParaRPr>
          </a:p>
        </p:txBody>
      </p:sp>
      <p:sp>
        <p:nvSpPr>
          <p:cNvPr id="3" name="Symbol zastępczy zawartości 2"/>
          <p:cNvSpPr>
            <a:spLocks noGrp="1"/>
          </p:cNvSpPr>
          <p:nvPr>
            <p:ph idx="1"/>
          </p:nvPr>
        </p:nvSpPr>
        <p:spPr>
          <a:xfrm>
            <a:off x="251520" y="1196752"/>
            <a:ext cx="8712968" cy="5472608"/>
          </a:xfrm>
        </p:spPr>
        <p:txBody>
          <a:bodyPr>
            <a:normAutofit fontScale="92500" lnSpcReduction="20000"/>
          </a:bodyPr>
          <a:lstStyle/>
          <a:p>
            <a:pPr>
              <a:buFont typeface="Wingdings" pitchFamily="2" charset="2"/>
              <a:buChar char="ü"/>
            </a:pPr>
            <a:r>
              <a:rPr lang="pl-PL" b="1" dirty="0" smtClean="0">
                <a:solidFill>
                  <a:srgbClr val="002060"/>
                </a:solidFill>
              </a:rPr>
              <a:t>skuteczna pochwała (wiarygodna, szczera):</a:t>
            </a:r>
          </a:p>
          <a:p>
            <a:pPr lvl="2">
              <a:buFont typeface="Wingdings" pitchFamily="2" charset="2"/>
              <a:buChar char="v"/>
            </a:pPr>
            <a:r>
              <a:rPr lang="pl-PL" dirty="0">
                <a:solidFill>
                  <a:srgbClr val="002060"/>
                </a:solidFill>
              </a:rPr>
              <a:t>c</a:t>
            </a:r>
            <a:r>
              <a:rPr lang="pl-PL" dirty="0" smtClean="0">
                <a:solidFill>
                  <a:srgbClr val="002060"/>
                </a:solidFill>
              </a:rPr>
              <a:t>hwalić konkretnie, szczegółowo, przez opis</a:t>
            </a:r>
          </a:p>
          <a:p>
            <a:pPr lvl="2">
              <a:buFont typeface="Wingdings" pitchFamily="2" charset="2"/>
              <a:buChar char="v"/>
            </a:pPr>
            <a:r>
              <a:rPr lang="pl-PL" dirty="0" smtClean="0">
                <a:solidFill>
                  <a:srgbClr val="002060"/>
                </a:solidFill>
              </a:rPr>
              <a:t>chwalenie </a:t>
            </a:r>
            <a:r>
              <a:rPr lang="pl-PL" dirty="0">
                <a:solidFill>
                  <a:srgbClr val="002060"/>
                </a:solidFill>
              </a:rPr>
              <a:t>to </a:t>
            </a:r>
            <a:r>
              <a:rPr lang="pl-PL" u="sng" dirty="0">
                <a:solidFill>
                  <a:srgbClr val="002060"/>
                </a:solidFill>
              </a:rPr>
              <a:t>nie</a:t>
            </a:r>
            <a:r>
              <a:rPr lang="pl-PL" dirty="0">
                <a:solidFill>
                  <a:srgbClr val="002060"/>
                </a:solidFill>
              </a:rPr>
              <a:t> wypowiedź zawierająca „</a:t>
            </a:r>
            <a:r>
              <a:rPr lang="pl-PL" dirty="0" smtClean="0">
                <a:solidFill>
                  <a:srgbClr val="002060"/>
                </a:solidFill>
              </a:rPr>
              <a:t>wychowawczą</a:t>
            </a:r>
            <a:br>
              <a:rPr lang="pl-PL" dirty="0" smtClean="0">
                <a:solidFill>
                  <a:srgbClr val="002060"/>
                </a:solidFill>
              </a:rPr>
            </a:br>
            <a:r>
              <a:rPr lang="pl-PL" dirty="0" smtClean="0">
                <a:solidFill>
                  <a:srgbClr val="002060"/>
                </a:solidFill>
              </a:rPr>
              <a:t> krytykę</a:t>
            </a:r>
            <a:r>
              <a:rPr lang="pl-PL" dirty="0">
                <a:solidFill>
                  <a:srgbClr val="002060"/>
                </a:solidFill>
              </a:rPr>
              <a:t>”</a:t>
            </a:r>
          </a:p>
          <a:p>
            <a:pPr lvl="2">
              <a:buFont typeface="Wingdings" pitchFamily="2" charset="2"/>
              <a:buChar char="v"/>
            </a:pPr>
            <a:r>
              <a:rPr lang="pl-PL" dirty="0">
                <a:solidFill>
                  <a:srgbClr val="002060"/>
                </a:solidFill>
              </a:rPr>
              <a:t>chwalić za wysiłek, a nie za efekt</a:t>
            </a:r>
          </a:p>
          <a:p>
            <a:pPr lvl="2">
              <a:buFont typeface="Wingdings" pitchFamily="2" charset="2"/>
              <a:buChar char="v"/>
            </a:pPr>
            <a:r>
              <a:rPr lang="pl-PL" dirty="0">
                <a:solidFill>
                  <a:srgbClr val="002060"/>
                </a:solidFill>
              </a:rPr>
              <a:t>chwalić za konkret, nie za </a:t>
            </a:r>
            <a:r>
              <a:rPr lang="pl-PL" dirty="0" smtClean="0">
                <a:solidFill>
                  <a:srgbClr val="002060"/>
                </a:solidFill>
              </a:rPr>
              <a:t>całokształt</a:t>
            </a:r>
          </a:p>
          <a:p>
            <a:pPr>
              <a:buFont typeface="Wingdings" pitchFamily="2" charset="2"/>
              <a:buChar char="ü"/>
            </a:pPr>
            <a:r>
              <a:rPr lang="pl-PL" b="1" dirty="0" smtClean="0">
                <a:solidFill>
                  <a:srgbClr val="002060"/>
                </a:solidFill>
              </a:rPr>
              <a:t>unikanie porównań i wzmacniania rywalizacji</a:t>
            </a:r>
          </a:p>
          <a:p>
            <a:pPr>
              <a:buFont typeface="Wingdings" pitchFamily="2" charset="2"/>
              <a:buChar char="ü"/>
            </a:pPr>
            <a:r>
              <a:rPr lang="pl-PL" b="1" dirty="0" smtClean="0">
                <a:solidFill>
                  <a:srgbClr val="002060"/>
                </a:solidFill>
              </a:rPr>
              <a:t>stosowanie zestawienia tego, jak było, </a:t>
            </a:r>
            <a:br>
              <a:rPr lang="pl-PL" b="1" dirty="0" smtClean="0">
                <a:solidFill>
                  <a:srgbClr val="002060"/>
                </a:solidFill>
              </a:rPr>
            </a:br>
            <a:r>
              <a:rPr lang="pl-PL" b="1" dirty="0" smtClean="0">
                <a:solidFill>
                  <a:srgbClr val="002060"/>
                </a:solidFill>
              </a:rPr>
              <a:t>z aktualnym stanem, jeśli jest potrzeba podkreślenia postępu u dziecka w danej sferze</a:t>
            </a:r>
          </a:p>
          <a:p>
            <a:pPr>
              <a:buFont typeface="Wingdings" pitchFamily="2" charset="2"/>
              <a:buChar char="ü"/>
            </a:pPr>
            <a:r>
              <a:rPr lang="pl-PL" b="1" dirty="0" smtClean="0">
                <a:solidFill>
                  <a:srgbClr val="002060"/>
                </a:solidFill>
              </a:rPr>
              <a:t>używanie słów: „wierzę, że…”, „myślę, że…”, „zauważyłam/em…”, „doceniam…”</a:t>
            </a:r>
          </a:p>
          <a:p>
            <a:pPr>
              <a:buFont typeface="Wingdings" pitchFamily="2" charset="2"/>
              <a:buChar char="ü"/>
            </a:pPr>
            <a:r>
              <a:rPr lang="pl-PL" b="1" dirty="0" smtClean="0">
                <a:solidFill>
                  <a:srgbClr val="002060"/>
                </a:solidFill>
              </a:rPr>
              <a:t>brak oczekiwania entuzjazmu po pochwale</a:t>
            </a:r>
          </a:p>
          <a:p>
            <a:pPr>
              <a:buFont typeface="Wingdings" pitchFamily="2" charset="2"/>
              <a:buChar char="ü"/>
            </a:pPr>
            <a:endParaRPr lang="pl-PL" dirty="0"/>
          </a:p>
        </p:txBody>
      </p:sp>
    </p:spTree>
    <p:extLst>
      <p:ext uri="{BB962C8B-B14F-4D97-AF65-F5344CB8AC3E}">
        <p14:creationId xmlns:p14="http://schemas.microsoft.com/office/powerpoint/2010/main" val="2602417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dirty="0" smtClean="0">
                <a:solidFill>
                  <a:srgbClr val="002060"/>
                </a:solidFill>
              </a:rPr>
              <a:t>Pamiętaj jednak – największą pochwałą </a:t>
            </a:r>
            <a:br>
              <a:rPr lang="pl-PL" dirty="0" smtClean="0">
                <a:solidFill>
                  <a:srgbClr val="002060"/>
                </a:solidFill>
              </a:rPr>
            </a:br>
            <a:r>
              <a:rPr lang="pl-PL" dirty="0" smtClean="0">
                <a:solidFill>
                  <a:srgbClr val="002060"/>
                </a:solidFill>
              </a:rPr>
              <a:t>dla dziecka jest zainteresowanie tym co robi, obecność przy nim, </a:t>
            </a:r>
            <a:br>
              <a:rPr lang="pl-PL" dirty="0" smtClean="0">
                <a:solidFill>
                  <a:srgbClr val="002060"/>
                </a:solidFill>
              </a:rPr>
            </a:br>
            <a:r>
              <a:rPr lang="pl-PL" dirty="0" smtClean="0">
                <a:solidFill>
                  <a:srgbClr val="002060"/>
                </a:solidFill>
              </a:rPr>
              <a:t>poświęcony mu wspólny czas</a:t>
            </a:r>
            <a:endParaRPr lang="pl-PL" dirty="0">
              <a:solidFill>
                <a:srgbClr val="002060"/>
              </a:solidFill>
            </a:endParaRPr>
          </a:p>
        </p:txBody>
      </p:sp>
    </p:spTree>
    <p:extLst>
      <p:ext uri="{BB962C8B-B14F-4D97-AF65-F5344CB8AC3E}">
        <p14:creationId xmlns:p14="http://schemas.microsoft.com/office/powerpoint/2010/main" val="1338281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buNone/>
            </a:pPr>
            <a:r>
              <a:rPr lang="pl-PL" dirty="0" smtClean="0">
                <a:solidFill>
                  <a:srgbClr val="002060"/>
                </a:solidFill>
              </a:rPr>
              <a:t>Wiele osób czekało na ten moment, ale…</a:t>
            </a:r>
            <a:endParaRPr lang="pl-PL" dirty="0">
              <a:solidFill>
                <a:srgbClr val="002060"/>
              </a:solidFill>
            </a:endParaRPr>
          </a:p>
        </p:txBody>
      </p:sp>
      <p:pic>
        <p:nvPicPr>
          <p:cNvPr id="4" name="Picture 2" descr="Znalezione obrazy dla zapytania obraz szkoła">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2996952"/>
            <a:ext cx="5328592" cy="3036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3908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141168"/>
          </a:xfrm>
        </p:spPr>
        <p:txBody>
          <a:bodyPr/>
          <a:lstStyle/>
          <a:p>
            <a:pPr marL="0" indent="0">
              <a:buNone/>
            </a:pPr>
            <a:r>
              <a:rPr lang="pl-PL" dirty="0" smtClean="0">
                <a:solidFill>
                  <a:schemeClr val="tx2">
                    <a:lumMod val="75000"/>
                  </a:schemeClr>
                </a:solidFill>
              </a:rPr>
              <a:t>Szczere zainteresowanie:</a:t>
            </a:r>
          </a:p>
          <a:p>
            <a:pPr>
              <a:buFont typeface="Wingdings" pitchFamily="2" charset="2"/>
              <a:buChar char="Ø"/>
            </a:pPr>
            <a:r>
              <a:rPr lang="pl-PL" dirty="0" smtClean="0">
                <a:solidFill>
                  <a:schemeClr val="tx2">
                    <a:lumMod val="75000"/>
                  </a:schemeClr>
                </a:solidFill>
              </a:rPr>
              <a:t>tym, co dziecko zrobiło, </a:t>
            </a:r>
          </a:p>
          <a:p>
            <a:pPr>
              <a:buFont typeface="Wingdings" pitchFamily="2" charset="2"/>
              <a:buChar char="Ø"/>
            </a:pPr>
            <a:r>
              <a:rPr lang="pl-PL" dirty="0" smtClean="0">
                <a:solidFill>
                  <a:schemeClr val="tx2">
                    <a:lumMod val="75000"/>
                  </a:schemeClr>
                </a:solidFill>
              </a:rPr>
              <a:t>jak to zrobiło, </a:t>
            </a:r>
          </a:p>
          <a:p>
            <a:pPr>
              <a:buFont typeface="Wingdings" pitchFamily="2" charset="2"/>
              <a:buChar char="Ø"/>
            </a:pPr>
            <a:r>
              <a:rPr lang="pl-PL" dirty="0" smtClean="0">
                <a:solidFill>
                  <a:schemeClr val="tx2">
                    <a:lumMod val="75000"/>
                  </a:schemeClr>
                </a:solidFill>
              </a:rPr>
              <a:t>co myśli,</a:t>
            </a:r>
            <a:endParaRPr lang="pl-PL" dirty="0">
              <a:solidFill>
                <a:schemeClr val="tx2">
                  <a:lumMod val="75000"/>
                </a:schemeClr>
              </a:solidFill>
            </a:endParaRPr>
          </a:p>
          <a:p>
            <a:pPr>
              <a:buFont typeface="Wingdings" pitchFamily="2" charset="2"/>
              <a:buChar char="Ø"/>
            </a:pPr>
            <a:r>
              <a:rPr lang="pl-PL" dirty="0" smtClean="0">
                <a:solidFill>
                  <a:schemeClr val="tx2">
                    <a:lumMod val="75000"/>
                  </a:schemeClr>
                </a:solidFill>
              </a:rPr>
              <a:t>co sądzi o swoim wytworze,</a:t>
            </a:r>
          </a:p>
          <a:p>
            <a:pPr>
              <a:buFont typeface="Wingdings" pitchFamily="2" charset="2"/>
              <a:buChar char="Ø"/>
            </a:pPr>
            <a:r>
              <a:rPr lang="pl-PL" dirty="0">
                <a:solidFill>
                  <a:schemeClr val="tx2">
                    <a:lumMod val="75000"/>
                  </a:schemeClr>
                </a:solidFill>
              </a:rPr>
              <a:t>c</a:t>
            </a:r>
            <a:r>
              <a:rPr lang="pl-PL" dirty="0" smtClean="0">
                <a:solidFill>
                  <a:schemeClr val="tx2">
                    <a:lumMod val="75000"/>
                  </a:schemeClr>
                </a:solidFill>
              </a:rPr>
              <a:t>o sądzi o swoim zaangażowaniu we własne dzieło</a:t>
            </a:r>
          </a:p>
          <a:p>
            <a:pPr marL="0" indent="0">
              <a:buNone/>
            </a:pPr>
            <a:r>
              <a:rPr lang="pl-PL" dirty="0">
                <a:solidFill>
                  <a:schemeClr val="tx2">
                    <a:lumMod val="75000"/>
                  </a:schemeClr>
                </a:solidFill>
              </a:rPr>
              <a:t>– jako sygnał naszego podziwu, zachwytu.</a:t>
            </a:r>
          </a:p>
          <a:p>
            <a:pPr marL="0" indent="0">
              <a:buNone/>
            </a:pPr>
            <a:endParaRPr lang="pl-PL" dirty="0"/>
          </a:p>
        </p:txBody>
      </p:sp>
    </p:spTree>
    <p:extLst>
      <p:ext uri="{BB962C8B-B14F-4D97-AF65-F5344CB8AC3E}">
        <p14:creationId xmlns:p14="http://schemas.microsoft.com/office/powerpoint/2010/main" val="838461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4800" b="1" smtClean="0">
                <a:solidFill>
                  <a:schemeClr val="accent1">
                    <a:lumMod val="75000"/>
                  </a:schemeClr>
                </a:solidFill>
              </a:rPr>
              <a:t>Ilość też ma </a:t>
            </a:r>
            <a:r>
              <a:rPr lang="pl-PL" sz="4800" b="1" dirty="0" smtClean="0">
                <a:solidFill>
                  <a:schemeClr val="accent1">
                    <a:lumMod val="75000"/>
                  </a:schemeClr>
                </a:solidFill>
              </a:rPr>
              <a:t>znaczenie</a:t>
            </a:r>
            <a:endParaRPr lang="pl-PL" sz="4800" b="1" dirty="0">
              <a:solidFill>
                <a:schemeClr val="accent1">
                  <a:lumMod val="75000"/>
                </a:schemeClr>
              </a:solidFill>
            </a:endParaRPr>
          </a:p>
        </p:txBody>
      </p:sp>
      <p:pic>
        <p:nvPicPr>
          <p:cNvPr id="3077" name="Picture 5" descr="C:\Users\Kasia\Desktop\relogio-de-areia-ampulheta-12cm-D_NQ_NP_920502-MLB25840737428_082017-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691780"/>
            <a:ext cx="4104456" cy="338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801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solidFill>
                  <a:srgbClr val="002060"/>
                </a:solidFill>
              </a:rPr>
              <a:t>Kłopoty ze snem lub odżywianiem</a:t>
            </a:r>
            <a:r>
              <a:rPr lang="pl-PL" dirty="0" smtClean="0"/>
              <a:t/>
            </a:r>
            <a:br>
              <a:rPr lang="pl-PL" dirty="0" smtClean="0"/>
            </a:br>
            <a:endParaRPr lang="pl-PL" dirty="0"/>
          </a:p>
        </p:txBody>
      </p:sp>
      <p:sp>
        <p:nvSpPr>
          <p:cNvPr id="3" name="Symbol zastępczy zawartości 2"/>
          <p:cNvSpPr>
            <a:spLocks noGrp="1"/>
          </p:cNvSpPr>
          <p:nvPr>
            <p:ph idx="1"/>
          </p:nvPr>
        </p:nvSpPr>
        <p:spPr>
          <a:xfrm>
            <a:off x="467544" y="1052736"/>
            <a:ext cx="8229600" cy="5616624"/>
          </a:xfrm>
        </p:spPr>
        <p:txBody>
          <a:bodyPr>
            <a:normAutofit fontScale="77500" lnSpcReduction="20000"/>
          </a:bodyPr>
          <a:lstStyle/>
          <a:p>
            <a:pPr marL="0" lvl="0" indent="0" algn="just">
              <a:buNone/>
            </a:pPr>
            <a:r>
              <a:rPr lang="pl-PL" sz="2600" dirty="0" smtClean="0">
                <a:solidFill>
                  <a:srgbClr val="002060"/>
                </a:solidFill>
              </a:rPr>
              <a:t>(bezsenność, wybudzania nocne, sen płytki, a także kłopoty </a:t>
            </a:r>
            <a:br>
              <a:rPr lang="pl-PL" sz="2600" dirty="0" smtClean="0">
                <a:solidFill>
                  <a:srgbClr val="002060"/>
                </a:solidFill>
              </a:rPr>
            </a:br>
            <a:r>
              <a:rPr lang="pl-PL" sz="2600" dirty="0" smtClean="0">
                <a:solidFill>
                  <a:srgbClr val="002060"/>
                </a:solidFill>
              </a:rPr>
              <a:t>z regularnością posiłków oraz z doborem wartościowych posiłków, </a:t>
            </a:r>
            <a:br>
              <a:rPr lang="pl-PL" sz="2600" dirty="0" smtClean="0">
                <a:solidFill>
                  <a:srgbClr val="002060"/>
                </a:solidFill>
              </a:rPr>
            </a:br>
            <a:r>
              <a:rPr lang="pl-PL" sz="2600" dirty="0" smtClean="0">
                <a:solidFill>
                  <a:srgbClr val="002060"/>
                </a:solidFill>
              </a:rPr>
              <a:t>przez co jest znaczący spadek lub wzrost wagi, kłopoty z wypróżnianiem, </a:t>
            </a:r>
            <a:br>
              <a:rPr lang="pl-PL" sz="2600" dirty="0" smtClean="0">
                <a:solidFill>
                  <a:srgbClr val="002060"/>
                </a:solidFill>
              </a:rPr>
            </a:br>
            <a:r>
              <a:rPr lang="pl-PL" sz="2600" dirty="0" smtClean="0">
                <a:solidFill>
                  <a:srgbClr val="002060"/>
                </a:solidFill>
              </a:rPr>
              <a:t>co wpływa na funkcjonowanie całego organizmu)</a:t>
            </a:r>
          </a:p>
          <a:p>
            <a:pPr lvl="0" algn="just"/>
            <a:r>
              <a:rPr lang="pl-PL" sz="2600" dirty="0" smtClean="0">
                <a:solidFill>
                  <a:srgbClr val="002060"/>
                </a:solidFill>
              </a:rPr>
              <a:t>Wysypianie </a:t>
            </a:r>
            <a:r>
              <a:rPr lang="pl-PL" sz="2600" dirty="0">
                <a:solidFill>
                  <a:srgbClr val="002060"/>
                </a:solidFill>
              </a:rPr>
              <a:t>się i dobra jakość snu mogą być bardzo pomocne </a:t>
            </a:r>
            <a:r>
              <a:rPr lang="pl-PL" sz="2600" dirty="0" smtClean="0">
                <a:solidFill>
                  <a:srgbClr val="002060"/>
                </a:solidFill>
              </a:rPr>
              <a:t>                             w </a:t>
            </a:r>
            <a:r>
              <a:rPr lang="pl-PL" sz="2600" dirty="0">
                <a:solidFill>
                  <a:srgbClr val="002060"/>
                </a:solidFill>
              </a:rPr>
              <a:t>redukowaniu negatywnych symptomów związanych z powrotem do szkoły, dlatego </a:t>
            </a:r>
            <a:r>
              <a:rPr lang="pl-PL" sz="2600" dirty="0" smtClean="0">
                <a:solidFill>
                  <a:srgbClr val="002060"/>
                </a:solidFill>
              </a:rPr>
              <a:t>fundamentalne jest </a:t>
            </a:r>
            <a:r>
              <a:rPr lang="pl-PL" sz="2600" dirty="0">
                <a:solidFill>
                  <a:srgbClr val="002060"/>
                </a:solidFill>
              </a:rPr>
              <a:t>odpowiednie zadbanie o to.</a:t>
            </a:r>
          </a:p>
          <a:p>
            <a:pPr lvl="0" algn="just"/>
            <a:r>
              <a:rPr lang="pl-PL" sz="2600" dirty="0">
                <a:solidFill>
                  <a:srgbClr val="002060"/>
                </a:solidFill>
              </a:rPr>
              <a:t>Starajmy się, aby dziecko kładło się spać zawsze o tej samej porze, </a:t>
            </a:r>
            <a:r>
              <a:rPr lang="pl-PL" sz="2600" dirty="0" smtClean="0">
                <a:solidFill>
                  <a:srgbClr val="002060"/>
                </a:solidFill>
              </a:rPr>
              <a:t/>
            </a:r>
            <a:br>
              <a:rPr lang="pl-PL" sz="2600" dirty="0" smtClean="0">
                <a:solidFill>
                  <a:srgbClr val="002060"/>
                </a:solidFill>
              </a:rPr>
            </a:br>
            <a:r>
              <a:rPr lang="pl-PL" sz="2600" dirty="0" smtClean="0">
                <a:solidFill>
                  <a:srgbClr val="002060"/>
                </a:solidFill>
              </a:rPr>
              <a:t>w </a:t>
            </a:r>
            <a:r>
              <a:rPr lang="pl-PL" sz="2600" dirty="0">
                <a:solidFill>
                  <a:srgbClr val="002060"/>
                </a:solidFill>
              </a:rPr>
              <a:t>dobrze wywietrzonym pokoju, unikajmy niebieskich ekranów na dwie godziny przed snem i co najważniejsze - wyciszmy i zrelaksujmy dziecko przed snem np. muzyką </a:t>
            </a:r>
            <a:r>
              <a:rPr lang="pl-PL" sz="2600" dirty="0" smtClean="0">
                <a:solidFill>
                  <a:srgbClr val="002060"/>
                </a:solidFill>
              </a:rPr>
              <a:t>relaksacyjną, spokojna łagodną rozmową, treningiem relaksacyjnym dla ciała.</a:t>
            </a:r>
          </a:p>
          <a:p>
            <a:pPr lvl="0" algn="just"/>
            <a:r>
              <a:rPr lang="pl-PL" sz="2600" dirty="0" smtClean="0">
                <a:solidFill>
                  <a:srgbClr val="002060"/>
                </a:solidFill>
              </a:rPr>
              <a:t>Ważne aby zminimalizować korzystanie ze sprzętów elektronicznych </a:t>
            </a:r>
            <a:br>
              <a:rPr lang="pl-PL" sz="2600" dirty="0" smtClean="0">
                <a:solidFill>
                  <a:srgbClr val="002060"/>
                </a:solidFill>
              </a:rPr>
            </a:br>
            <a:r>
              <a:rPr lang="pl-PL" sz="2600" dirty="0" smtClean="0">
                <a:solidFill>
                  <a:srgbClr val="002060"/>
                </a:solidFill>
              </a:rPr>
              <a:t>w godzinach wieczornych.</a:t>
            </a:r>
          </a:p>
          <a:p>
            <a:pPr algn="just"/>
            <a:r>
              <a:rPr lang="pl-PL" sz="2600" dirty="0" smtClean="0">
                <a:solidFill>
                  <a:srgbClr val="002060"/>
                </a:solidFill>
              </a:rPr>
              <a:t>Dbajmy o sensowny rytm dnia.</a:t>
            </a:r>
          </a:p>
          <a:p>
            <a:pPr marL="342900" lvl="4" indent="-342900" algn="just">
              <a:buFont typeface="Arial" pitchFamily="34" charset="0"/>
              <a:buChar char="•"/>
            </a:pPr>
            <a:r>
              <a:rPr lang="pl-PL" sz="2600" dirty="0" smtClean="0">
                <a:solidFill>
                  <a:srgbClr val="002060"/>
                </a:solidFill>
              </a:rPr>
              <a:t>Istotna jest również </a:t>
            </a:r>
            <a:r>
              <a:rPr lang="pl-PL" sz="2600" dirty="0">
                <a:solidFill>
                  <a:srgbClr val="002060"/>
                </a:solidFill>
              </a:rPr>
              <a:t> </a:t>
            </a:r>
            <a:r>
              <a:rPr lang="pl-PL" sz="2600" dirty="0" smtClean="0">
                <a:solidFill>
                  <a:srgbClr val="002060"/>
                </a:solidFill>
              </a:rPr>
              <a:t>zapewnienie regularnej aktywności fizycznej (przede wszystkim ruch na powietrzu)</a:t>
            </a:r>
          </a:p>
          <a:p>
            <a:pPr marL="342900" lvl="4" indent="-342900" algn="just">
              <a:buFont typeface="Arial" pitchFamily="34" charset="0"/>
              <a:buChar char="•"/>
            </a:pPr>
            <a:r>
              <a:rPr lang="pl-PL" sz="2600" dirty="0" smtClean="0">
                <a:solidFill>
                  <a:srgbClr val="002060"/>
                </a:solidFill>
              </a:rPr>
              <a:t>Wspólne posiłki, zbilansowane i dostosowane do potrzeb dziecka w danym wieku. Jednocześnie istotne jest branie pod uwagę (zdrowych) preferencji żywieniowych dziecka </a:t>
            </a:r>
          </a:p>
        </p:txBody>
      </p:sp>
    </p:spTree>
    <p:extLst>
      <p:ext uri="{BB962C8B-B14F-4D97-AF65-F5344CB8AC3E}">
        <p14:creationId xmlns:p14="http://schemas.microsoft.com/office/powerpoint/2010/main" val="2532693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4400" dirty="0" smtClean="0">
                <a:solidFill>
                  <a:srgbClr val="002060"/>
                </a:solidFill>
              </a:rPr>
              <a:t>Istota problemu jest ważna, </a:t>
            </a:r>
            <a:br>
              <a:rPr lang="pl-PL" sz="4400" dirty="0" smtClean="0">
                <a:solidFill>
                  <a:srgbClr val="002060"/>
                </a:solidFill>
              </a:rPr>
            </a:br>
            <a:r>
              <a:rPr lang="pl-PL" sz="4400" dirty="0" smtClean="0">
                <a:solidFill>
                  <a:srgbClr val="002060"/>
                </a:solidFill>
              </a:rPr>
              <a:t>ale w każdej sytuacji Rodzicu Twoja nieoceniająca obecność</a:t>
            </a:r>
            <a:r>
              <a:rPr lang="pl-PL" sz="4400" dirty="0">
                <a:solidFill>
                  <a:srgbClr val="002060"/>
                </a:solidFill>
              </a:rPr>
              <a:t> przy dziecku</a:t>
            </a:r>
            <a:r>
              <a:rPr lang="pl-PL" sz="4400" dirty="0" smtClean="0">
                <a:solidFill>
                  <a:srgbClr val="002060"/>
                </a:solidFill>
              </a:rPr>
              <a:t>, łagodność i wsparcie jego osoby będą potrzebne </a:t>
            </a:r>
            <a:br>
              <a:rPr lang="pl-PL" sz="4400" dirty="0" smtClean="0">
                <a:solidFill>
                  <a:srgbClr val="002060"/>
                </a:solidFill>
              </a:rPr>
            </a:br>
            <a:r>
              <a:rPr lang="pl-PL" sz="4400" dirty="0" smtClean="0">
                <a:solidFill>
                  <a:srgbClr val="002060"/>
                </a:solidFill>
              </a:rPr>
              <a:t>i niezastąpione</a:t>
            </a:r>
            <a:endParaRPr lang="pl-PL" sz="4400" dirty="0">
              <a:solidFill>
                <a:srgbClr val="002060"/>
              </a:solidFill>
            </a:endParaRPr>
          </a:p>
        </p:txBody>
      </p:sp>
    </p:spTree>
    <p:extLst>
      <p:ext uri="{BB962C8B-B14F-4D97-AF65-F5344CB8AC3E}">
        <p14:creationId xmlns:p14="http://schemas.microsoft.com/office/powerpoint/2010/main" val="3035218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Pomocna literatura</a:t>
            </a:r>
            <a:endParaRPr lang="pl-PL" dirty="0">
              <a:solidFill>
                <a:srgbClr val="002060"/>
              </a:solidFill>
            </a:endParaRPr>
          </a:p>
        </p:txBody>
      </p:sp>
      <p:pic>
        <p:nvPicPr>
          <p:cNvPr id="2053" name="Picture 5" descr="C:\Users\Kasia\Desktop\jak-mowic-zeby-dzieci-nas-sluchaly-jak-sluchac-zeby-dzieci-do-nas-mowily-w-iext353579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4224" y="1340768"/>
            <a:ext cx="3888432"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9994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432048"/>
          </a:xfrm>
        </p:spPr>
        <p:txBody>
          <a:bodyPr>
            <a:normAutofit fontScale="90000"/>
          </a:bodyPr>
          <a:lstStyle/>
          <a:p>
            <a:r>
              <a:rPr lang="pl-PL" dirty="0" smtClean="0">
                <a:solidFill>
                  <a:srgbClr val="002060"/>
                </a:solidFill>
              </a:rPr>
              <a:t>Źródła:</a:t>
            </a:r>
            <a:endParaRPr lang="pl-PL" dirty="0">
              <a:solidFill>
                <a:srgbClr val="002060"/>
              </a:solidFill>
            </a:endParaRPr>
          </a:p>
        </p:txBody>
      </p:sp>
      <p:sp>
        <p:nvSpPr>
          <p:cNvPr id="3" name="Symbol zastępczy zawartości 2"/>
          <p:cNvSpPr>
            <a:spLocks noGrp="1"/>
          </p:cNvSpPr>
          <p:nvPr>
            <p:ph idx="1"/>
          </p:nvPr>
        </p:nvSpPr>
        <p:spPr>
          <a:xfrm>
            <a:off x="251520" y="692696"/>
            <a:ext cx="8640960" cy="5976664"/>
          </a:xfrm>
        </p:spPr>
        <p:txBody>
          <a:bodyPr>
            <a:noAutofit/>
          </a:bodyPr>
          <a:lstStyle/>
          <a:p>
            <a:pPr marL="514350" indent="-514350">
              <a:buFont typeface="+mj-lt"/>
              <a:buAutoNum type="arabicPeriod"/>
            </a:pPr>
            <a:r>
              <a:rPr lang="pl-PL" sz="1200" dirty="0">
                <a:solidFill>
                  <a:srgbClr val="002060"/>
                </a:solidFill>
              </a:rPr>
              <a:t>Dryden W., (2002). Ujarzmić lęk. </a:t>
            </a:r>
            <a:r>
              <a:rPr lang="pl-PL" sz="1200" dirty="0" smtClean="0">
                <a:solidFill>
                  <a:srgbClr val="002060"/>
                </a:solidFill>
              </a:rPr>
              <a:t>Kielce.</a:t>
            </a:r>
          </a:p>
          <a:p>
            <a:pPr marL="514350" indent="-514350">
              <a:buFont typeface="+mj-lt"/>
              <a:buAutoNum type="arabicPeriod"/>
            </a:pPr>
            <a:r>
              <a:rPr lang="pl-PL" sz="1200" dirty="0">
                <a:solidFill>
                  <a:srgbClr val="002060"/>
                </a:solidFill>
              </a:rPr>
              <a:t>Faber A., </a:t>
            </a:r>
            <a:r>
              <a:rPr lang="pl-PL" sz="1200" dirty="0" err="1">
                <a:solidFill>
                  <a:srgbClr val="002060"/>
                </a:solidFill>
              </a:rPr>
              <a:t>Mazlish</a:t>
            </a:r>
            <a:r>
              <a:rPr lang="pl-PL" sz="1200" dirty="0">
                <a:solidFill>
                  <a:srgbClr val="002060"/>
                </a:solidFill>
              </a:rPr>
              <a:t> E.,</a:t>
            </a:r>
            <a:r>
              <a:rPr lang="pl-PL" sz="1200" i="1" dirty="0">
                <a:solidFill>
                  <a:srgbClr val="002060"/>
                </a:solidFill>
              </a:rPr>
              <a:t> Jak mówić, żeby dzieci słuchały. Jak słuchać, żeby dzieci mówiły</a:t>
            </a:r>
            <a:r>
              <a:rPr lang="pl-PL" sz="1200" dirty="0">
                <a:solidFill>
                  <a:srgbClr val="002060"/>
                </a:solidFill>
              </a:rPr>
              <a:t>, Wyd. Media Rodzina, Poznań 1999.</a:t>
            </a:r>
          </a:p>
          <a:p>
            <a:pPr marL="514350" indent="-514350">
              <a:buFont typeface="+mj-lt"/>
              <a:buAutoNum type="arabicPeriod"/>
            </a:pPr>
            <a:r>
              <a:rPr lang="pl-PL" sz="1200" dirty="0">
                <a:solidFill>
                  <a:srgbClr val="002060"/>
                </a:solidFill>
              </a:rPr>
              <a:t>Faber A., </a:t>
            </a:r>
            <a:r>
              <a:rPr lang="pl-PL" sz="1200" dirty="0" err="1">
                <a:solidFill>
                  <a:srgbClr val="002060"/>
                </a:solidFill>
              </a:rPr>
              <a:t>Mazlish</a:t>
            </a:r>
            <a:r>
              <a:rPr lang="pl-PL" sz="1200" dirty="0">
                <a:solidFill>
                  <a:srgbClr val="002060"/>
                </a:solidFill>
              </a:rPr>
              <a:t> E., </a:t>
            </a:r>
            <a:r>
              <a:rPr lang="pl-PL" sz="1200" i="1" dirty="0">
                <a:solidFill>
                  <a:srgbClr val="002060"/>
                </a:solidFill>
              </a:rPr>
              <a:t>Jak mówić, żeby dzieci się uczyły w domu i w szkole</a:t>
            </a:r>
            <a:r>
              <a:rPr lang="pl-PL" sz="1200" dirty="0">
                <a:solidFill>
                  <a:srgbClr val="002060"/>
                </a:solidFill>
              </a:rPr>
              <a:t>, Wyd. Media Rodzina, </a:t>
            </a:r>
            <a:r>
              <a:rPr lang="pl-PL" sz="1200" dirty="0" smtClean="0">
                <a:solidFill>
                  <a:srgbClr val="002060"/>
                </a:solidFill>
              </a:rPr>
              <a:t>Poznań. </a:t>
            </a:r>
          </a:p>
          <a:p>
            <a:pPr marL="514350" indent="-514350">
              <a:buFont typeface="+mj-lt"/>
              <a:buAutoNum type="arabicPeriod"/>
            </a:pPr>
            <a:r>
              <a:rPr lang="pl-PL" sz="1200" dirty="0" smtClean="0">
                <a:solidFill>
                  <a:srgbClr val="002060"/>
                </a:solidFill>
              </a:rPr>
              <a:t>Faber </a:t>
            </a:r>
            <a:r>
              <a:rPr lang="pl-PL" sz="1200" dirty="0">
                <a:solidFill>
                  <a:srgbClr val="002060"/>
                </a:solidFill>
              </a:rPr>
              <a:t>A., </a:t>
            </a:r>
            <a:r>
              <a:rPr lang="pl-PL" sz="1200" dirty="0" err="1">
                <a:solidFill>
                  <a:srgbClr val="002060"/>
                </a:solidFill>
              </a:rPr>
              <a:t>Mazlish</a:t>
            </a:r>
            <a:r>
              <a:rPr lang="pl-PL" sz="1200" dirty="0">
                <a:solidFill>
                  <a:srgbClr val="002060"/>
                </a:solidFill>
              </a:rPr>
              <a:t> E. (2001). Rodzeństwo </a:t>
            </a:r>
            <a:br>
              <a:rPr lang="pl-PL" sz="1200" dirty="0">
                <a:solidFill>
                  <a:srgbClr val="002060"/>
                </a:solidFill>
              </a:rPr>
            </a:br>
            <a:r>
              <a:rPr lang="pl-PL" sz="1200" dirty="0">
                <a:solidFill>
                  <a:srgbClr val="002060"/>
                </a:solidFill>
              </a:rPr>
              <a:t>bez rywalizacji. Poznań: Media </a:t>
            </a:r>
            <a:r>
              <a:rPr lang="pl-PL" sz="1200" dirty="0" smtClean="0">
                <a:solidFill>
                  <a:srgbClr val="002060"/>
                </a:solidFill>
              </a:rPr>
              <a:t>Rodzina.</a:t>
            </a:r>
          </a:p>
          <a:p>
            <a:pPr marL="514350" indent="-514350">
              <a:buFont typeface="+mj-lt"/>
              <a:buAutoNum type="arabicPeriod"/>
            </a:pPr>
            <a:r>
              <a:rPr lang="pl-PL" sz="1200" dirty="0" smtClean="0">
                <a:solidFill>
                  <a:srgbClr val="002060"/>
                </a:solidFill>
              </a:rPr>
              <a:t>Faber </a:t>
            </a:r>
            <a:r>
              <a:rPr lang="pl-PL" sz="1200" dirty="0">
                <a:solidFill>
                  <a:srgbClr val="002060"/>
                </a:solidFill>
              </a:rPr>
              <a:t>A., </a:t>
            </a:r>
            <a:r>
              <a:rPr lang="pl-PL" sz="1200" dirty="0" err="1">
                <a:solidFill>
                  <a:srgbClr val="002060"/>
                </a:solidFill>
              </a:rPr>
              <a:t>Mazlish</a:t>
            </a:r>
            <a:r>
              <a:rPr lang="pl-PL" sz="1200" dirty="0">
                <a:solidFill>
                  <a:srgbClr val="002060"/>
                </a:solidFill>
              </a:rPr>
              <a:t> E. (2009). Wyzwoleni rodzice wyzwolone dzieci. Poznań: Media Rodzina</a:t>
            </a:r>
            <a:r>
              <a:rPr lang="pl-PL" sz="1200" dirty="0" smtClean="0">
                <a:solidFill>
                  <a:srgbClr val="002060"/>
                </a:solidFill>
              </a:rPr>
              <a:t>.</a:t>
            </a:r>
            <a:endParaRPr lang="pl-PL" sz="1200" dirty="0">
              <a:solidFill>
                <a:srgbClr val="002060"/>
              </a:solidFill>
            </a:endParaRPr>
          </a:p>
          <a:p>
            <a:pPr marL="514350" indent="-514350">
              <a:buFont typeface="+mj-lt"/>
              <a:buAutoNum type="arabicPeriod"/>
            </a:pPr>
            <a:r>
              <a:rPr lang="pl-PL" sz="1200" dirty="0" smtClean="0">
                <a:solidFill>
                  <a:srgbClr val="002060"/>
                </a:solidFill>
              </a:rPr>
              <a:t>Fila-Jankowska </a:t>
            </a:r>
            <a:r>
              <a:rPr lang="pl-PL" sz="1200" dirty="0">
                <a:solidFill>
                  <a:srgbClr val="002060"/>
                </a:solidFill>
              </a:rPr>
              <a:t>A., </a:t>
            </a:r>
            <a:r>
              <a:rPr lang="pl-PL" sz="1200" i="1" dirty="0">
                <a:solidFill>
                  <a:srgbClr val="002060"/>
                </a:solidFill>
              </a:rPr>
              <a:t>Samoocena autentyczna</a:t>
            </a:r>
            <a:r>
              <a:rPr lang="pl-PL" sz="1200" dirty="0">
                <a:solidFill>
                  <a:srgbClr val="002060"/>
                </a:solidFill>
              </a:rPr>
              <a:t>, Wydawnictwo Szkoły Wyższej Psychologii Społecznej „</a:t>
            </a:r>
            <a:r>
              <a:rPr lang="pl-PL" sz="1200" dirty="0" err="1">
                <a:solidFill>
                  <a:srgbClr val="002060"/>
                </a:solidFill>
              </a:rPr>
              <a:t>Academica</a:t>
            </a:r>
            <a:r>
              <a:rPr lang="pl-PL" sz="1200" dirty="0">
                <a:solidFill>
                  <a:srgbClr val="002060"/>
                </a:solidFill>
              </a:rPr>
              <a:t>”, Warszawa 2009</a:t>
            </a:r>
            <a:r>
              <a:rPr lang="pl-PL" sz="1200" dirty="0" smtClean="0">
                <a:solidFill>
                  <a:srgbClr val="002060"/>
                </a:solidFill>
              </a:rPr>
              <a:t>.</a:t>
            </a:r>
          </a:p>
          <a:p>
            <a:pPr marL="514350" indent="-514350">
              <a:buFont typeface="+mj-lt"/>
              <a:buAutoNum type="arabicPeriod"/>
            </a:pPr>
            <a:r>
              <a:rPr lang="pl-PL" sz="1200" dirty="0" smtClean="0">
                <a:solidFill>
                  <a:srgbClr val="002060"/>
                </a:solidFill>
              </a:rPr>
              <a:t>Goetz </a:t>
            </a:r>
            <a:r>
              <a:rPr lang="pl-PL" sz="1200" dirty="0">
                <a:solidFill>
                  <a:srgbClr val="002060"/>
                </a:solidFill>
              </a:rPr>
              <a:t>M., </a:t>
            </a:r>
            <a:r>
              <a:rPr lang="pl-PL" sz="1200" i="1" dirty="0">
                <a:solidFill>
                  <a:srgbClr val="002060"/>
                </a:solidFill>
              </a:rPr>
              <a:t>Jak wspierać swoją samoocenę?, </a:t>
            </a:r>
            <a:r>
              <a:rPr lang="pl-PL" sz="1200" dirty="0">
                <a:solidFill>
                  <a:srgbClr val="002060"/>
                </a:solidFill>
              </a:rPr>
              <a:t>Głos Pedagogiczny, Grudzień 2018 (104</a:t>
            </a:r>
            <a:r>
              <a:rPr lang="pl-PL" sz="1200" dirty="0" smtClean="0">
                <a:solidFill>
                  <a:srgbClr val="002060"/>
                </a:solidFill>
              </a:rPr>
              <a:t>).</a:t>
            </a:r>
          </a:p>
          <a:p>
            <a:pPr marL="514350" indent="-514350">
              <a:buFont typeface="+mj-lt"/>
              <a:buAutoNum type="arabicPeriod"/>
            </a:pPr>
            <a:r>
              <a:rPr lang="pl-PL" sz="1200" dirty="0" err="1" smtClean="0">
                <a:solidFill>
                  <a:srgbClr val="002060"/>
                </a:solidFill>
              </a:rPr>
              <a:t>Huebner</a:t>
            </a:r>
            <a:r>
              <a:rPr lang="pl-PL" sz="1200" dirty="0">
                <a:solidFill>
                  <a:srgbClr val="002060"/>
                </a:solidFill>
              </a:rPr>
              <a:t>, D. (2019). Co robić, gdy się martwisz? Olsztyn: Wydawnictwo Anna </a:t>
            </a:r>
            <a:r>
              <a:rPr lang="pl-PL" sz="1200" dirty="0" err="1" smtClean="0">
                <a:solidFill>
                  <a:srgbClr val="002060"/>
                </a:solidFill>
              </a:rPr>
              <a:t>Levyz</a:t>
            </a:r>
            <a:r>
              <a:rPr lang="pl-PL" sz="1200" dirty="0" smtClean="0">
                <a:solidFill>
                  <a:srgbClr val="002060"/>
                </a:solidFill>
              </a:rPr>
              <a:t>.</a:t>
            </a:r>
          </a:p>
          <a:p>
            <a:pPr marL="514350" indent="-514350">
              <a:buFont typeface="+mj-lt"/>
              <a:buAutoNum type="arabicPeriod"/>
            </a:pPr>
            <a:r>
              <a:rPr lang="pl-PL" sz="1200" dirty="0" err="1" smtClean="0">
                <a:solidFill>
                  <a:srgbClr val="002060"/>
                </a:solidFill>
              </a:rPr>
              <a:t>Huebner</a:t>
            </a:r>
            <a:r>
              <a:rPr lang="pl-PL" sz="1200" dirty="0">
                <a:solidFill>
                  <a:srgbClr val="002060"/>
                </a:solidFill>
              </a:rPr>
              <a:t>, D. (2018). Co robić, gdy się złościsz? Techniki zarządzania złością. Olsztyn: Wydawnictwo </a:t>
            </a:r>
            <a:r>
              <a:rPr lang="pl-PL" sz="1200" dirty="0" err="1" smtClean="0">
                <a:solidFill>
                  <a:srgbClr val="002060"/>
                </a:solidFill>
              </a:rPr>
              <a:t>Levyz</a:t>
            </a:r>
            <a:r>
              <a:rPr lang="pl-PL" sz="1200" dirty="0" smtClean="0">
                <a:solidFill>
                  <a:srgbClr val="002060"/>
                </a:solidFill>
              </a:rPr>
              <a:t>.</a:t>
            </a:r>
          </a:p>
          <a:p>
            <a:pPr marL="514350" indent="-514350">
              <a:buFont typeface="+mj-lt"/>
              <a:buAutoNum type="arabicPeriod"/>
            </a:pPr>
            <a:r>
              <a:rPr lang="pl-PL" sz="1200" dirty="0" smtClean="0">
                <a:solidFill>
                  <a:srgbClr val="002060"/>
                </a:solidFill>
              </a:rPr>
              <a:t>Jak </a:t>
            </a:r>
            <a:r>
              <a:rPr lang="pl-PL" sz="1200" dirty="0">
                <a:solidFill>
                  <a:srgbClr val="002060"/>
                </a:solidFill>
              </a:rPr>
              <a:t>wspierać dziecko w powrocie do szkoły po pandemii. Poradnik dla rodziców; Fundacja </a:t>
            </a:r>
            <a:r>
              <a:rPr lang="pl-PL" sz="1200" dirty="0" err="1">
                <a:solidFill>
                  <a:srgbClr val="002060"/>
                </a:solidFill>
              </a:rPr>
              <a:t>JiM</a:t>
            </a:r>
            <a:r>
              <a:rPr lang="pl-PL" sz="1200" dirty="0">
                <a:solidFill>
                  <a:srgbClr val="002060"/>
                </a:solidFill>
              </a:rPr>
              <a:t> Autyzm </a:t>
            </a:r>
            <a:r>
              <a:rPr lang="pl-PL" sz="1200" dirty="0" smtClean="0">
                <a:solidFill>
                  <a:srgbClr val="002060"/>
                </a:solidFill>
              </a:rPr>
              <a:t>HELP.</a:t>
            </a:r>
          </a:p>
          <a:p>
            <a:pPr marL="514350" indent="-514350">
              <a:buFont typeface="+mj-lt"/>
              <a:buAutoNum type="arabicPeriod"/>
            </a:pPr>
            <a:r>
              <a:rPr lang="pl-PL" sz="1200" dirty="0" smtClean="0">
                <a:solidFill>
                  <a:srgbClr val="002060"/>
                </a:solidFill>
              </a:rPr>
              <a:t>Kołakowski</a:t>
            </a:r>
            <a:r>
              <a:rPr lang="pl-PL" sz="1200" dirty="0">
                <a:solidFill>
                  <a:srgbClr val="002060"/>
                </a:solidFill>
              </a:rPr>
              <a:t>, A., Pisula, A. (2013). Sposób na trudne dziecko. Przyjazna terapia behawioralna. Sopot: </a:t>
            </a:r>
            <a:r>
              <a:rPr lang="pl-PL" sz="1200" dirty="0" smtClean="0">
                <a:solidFill>
                  <a:srgbClr val="002060"/>
                </a:solidFill>
              </a:rPr>
              <a:t>GWP.</a:t>
            </a:r>
          </a:p>
          <a:p>
            <a:pPr marL="514350" indent="-514350">
              <a:buFont typeface="+mj-lt"/>
              <a:buAutoNum type="arabicPeriod"/>
            </a:pPr>
            <a:r>
              <a:rPr lang="pl-PL" sz="1200" dirty="0" err="1">
                <a:solidFill>
                  <a:srgbClr val="002060"/>
                </a:solidFill>
              </a:rPr>
              <a:t>Lawrance</a:t>
            </a:r>
            <a:r>
              <a:rPr lang="pl-PL" sz="1200" dirty="0">
                <a:solidFill>
                  <a:srgbClr val="002060"/>
                </a:solidFill>
              </a:rPr>
              <a:t> D., </a:t>
            </a:r>
            <a:r>
              <a:rPr lang="pl-PL" sz="1200" i="1" dirty="0">
                <a:solidFill>
                  <a:srgbClr val="002060"/>
                </a:solidFill>
              </a:rPr>
              <a:t>Jak nauczyć uczniów szacunku do samych siebie</a:t>
            </a:r>
            <a:r>
              <a:rPr lang="pl-PL" sz="1200" dirty="0">
                <a:solidFill>
                  <a:srgbClr val="002060"/>
                </a:solidFill>
              </a:rPr>
              <a:t>, Wyd. Fraszka Edukacyjna i </a:t>
            </a:r>
            <a:r>
              <a:rPr lang="pl-PL" sz="1200" dirty="0" err="1">
                <a:solidFill>
                  <a:srgbClr val="002060"/>
                </a:solidFill>
              </a:rPr>
              <a:t>WSiP</a:t>
            </a:r>
            <a:r>
              <a:rPr lang="pl-PL" sz="1200" dirty="0">
                <a:solidFill>
                  <a:srgbClr val="002060"/>
                </a:solidFill>
              </a:rPr>
              <a:t>, Warszawa 2008.</a:t>
            </a:r>
          </a:p>
          <a:p>
            <a:pPr marL="514350" indent="-514350">
              <a:buFont typeface="+mj-lt"/>
              <a:buAutoNum type="arabicPeriod"/>
            </a:pPr>
            <a:r>
              <a:rPr lang="pl-PL" sz="1200" dirty="0" err="1">
                <a:solidFill>
                  <a:srgbClr val="002060"/>
                </a:solidFill>
              </a:rPr>
              <a:t>Lindgren</a:t>
            </a:r>
            <a:r>
              <a:rPr lang="pl-PL" sz="1200" dirty="0">
                <a:solidFill>
                  <a:srgbClr val="002060"/>
                </a:solidFill>
              </a:rPr>
              <a:t> P. K., </a:t>
            </a:r>
            <a:r>
              <a:rPr lang="pl-PL" sz="1200" i="1" dirty="0">
                <a:solidFill>
                  <a:srgbClr val="002060"/>
                </a:solidFill>
              </a:rPr>
              <a:t>Mów, słuchaj i zrozum. Zadbaj o poczucie własnej wartości swojego dziecka</a:t>
            </a:r>
            <a:r>
              <a:rPr lang="pl-PL" sz="1200" dirty="0">
                <a:solidFill>
                  <a:srgbClr val="002060"/>
                </a:solidFill>
              </a:rPr>
              <a:t>, Wydawnictwo </a:t>
            </a:r>
            <a:r>
              <a:rPr lang="pl-PL" sz="1200" dirty="0" err="1">
                <a:solidFill>
                  <a:srgbClr val="002060"/>
                </a:solidFill>
              </a:rPr>
              <a:t>Mamania</a:t>
            </a:r>
            <a:r>
              <a:rPr lang="pl-PL" sz="1200" dirty="0">
                <a:solidFill>
                  <a:srgbClr val="002060"/>
                </a:solidFill>
              </a:rPr>
              <a:t>, Warszawa 2014</a:t>
            </a:r>
            <a:r>
              <a:rPr lang="pl-PL" sz="1200" dirty="0" smtClean="0">
                <a:solidFill>
                  <a:srgbClr val="002060"/>
                </a:solidFill>
              </a:rPr>
              <a:t>.</a:t>
            </a:r>
          </a:p>
          <a:p>
            <a:pPr marL="514350" indent="-514350">
              <a:buFont typeface="+mj-lt"/>
              <a:buAutoNum type="arabicPeriod"/>
            </a:pPr>
            <a:r>
              <a:rPr lang="pl-PL" sz="1200" dirty="0" err="1">
                <a:solidFill>
                  <a:srgbClr val="002060"/>
                </a:solidFill>
              </a:rPr>
              <a:t>MacKenzie</a:t>
            </a:r>
            <a:r>
              <a:rPr lang="pl-PL" sz="1200" dirty="0">
                <a:solidFill>
                  <a:srgbClr val="002060"/>
                </a:solidFill>
              </a:rPr>
              <a:t> R. J. (2016). </a:t>
            </a:r>
            <a:r>
              <a:rPr lang="pl-PL" sz="1200" i="1" dirty="0">
                <a:solidFill>
                  <a:srgbClr val="002060"/>
                </a:solidFill>
              </a:rPr>
              <a:t>Kiedy pozwolić? Kiedy zabronić? </a:t>
            </a:r>
            <a:r>
              <a:rPr lang="pl-PL" sz="1200" dirty="0">
                <a:solidFill>
                  <a:srgbClr val="002060"/>
                </a:solidFill>
              </a:rPr>
              <a:t>Sopot: GWP</a:t>
            </a:r>
            <a:r>
              <a:rPr lang="pl-PL" sz="1200" dirty="0" smtClean="0">
                <a:solidFill>
                  <a:srgbClr val="002060"/>
                </a:solidFill>
              </a:rPr>
              <a:t>.</a:t>
            </a:r>
          </a:p>
          <a:p>
            <a:pPr marL="514350" indent="-514350">
              <a:buFont typeface="+mj-lt"/>
              <a:buAutoNum type="arabicPeriod"/>
            </a:pPr>
            <a:r>
              <a:rPr lang="pl-PL" sz="1200" dirty="0" err="1" smtClean="0">
                <a:solidFill>
                  <a:srgbClr val="002060"/>
                </a:solidFill>
              </a:rPr>
              <a:t>Molicka</a:t>
            </a:r>
            <a:r>
              <a:rPr lang="pl-PL" sz="1200" dirty="0">
                <a:solidFill>
                  <a:srgbClr val="002060"/>
                </a:solidFill>
              </a:rPr>
              <a:t>, M. (2002). </a:t>
            </a:r>
            <a:r>
              <a:rPr lang="pl-PL" sz="1200" dirty="0" err="1">
                <a:solidFill>
                  <a:srgbClr val="002060"/>
                </a:solidFill>
              </a:rPr>
              <a:t>Bajkoterapia</a:t>
            </a:r>
            <a:r>
              <a:rPr lang="pl-PL" sz="1200" dirty="0">
                <a:solidFill>
                  <a:srgbClr val="002060"/>
                </a:solidFill>
              </a:rPr>
              <a:t>: o lękach dzieci i nowej metodzie terapii. Poznań: Wydawnictwo Media </a:t>
            </a:r>
            <a:r>
              <a:rPr lang="pl-PL" sz="1200" dirty="0" smtClean="0">
                <a:solidFill>
                  <a:srgbClr val="002060"/>
                </a:solidFill>
              </a:rPr>
              <a:t>Rodzina.</a:t>
            </a:r>
          </a:p>
          <a:p>
            <a:pPr marL="514350" indent="-514350">
              <a:buFont typeface="+mj-lt"/>
              <a:buAutoNum type="arabicPeriod"/>
            </a:pPr>
            <a:r>
              <a:rPr lang="pl-PL" sz="1200" dirty="0" err="1">
                <a:solidFill>
                  <a:srgbClr val="002060"/>
                </a:solidFill>
              </a:rPr>
              <a:t>Neff</a:t>
            </a:r>
            <a:r>
              <a:rPr lang="pl-PL" sz="1200" dirty="0">
                <a:solidFill>
                  <a:srgbClr val="002060"/>
                </a:solidFill>
              </a:rPr>
              <a:t> K., </a:t>
            </a:r>
            <a:r>
              <a:rPr lang="pl-PL" sz="1200" i="1" dirty="0" err="1">
                <a:solidFill>
                  <a:srgbClr val="002060"/>
                </a:solidFill>
              </a:rPr>
              <a:t>Self</a:t>
            </a:r>
            <a:r>
              <a:rPr lang="pl-PL" sz="1200" i="1" dirty="0">
                <a:solidFill>
                  <a:srgbClr val="002060"/>
                </a:solidFill>
              </a:rPr>
              <a:t> </a:t>
            </a:r>
            <a:r>
              <a:rPr lang="pl-PL" sz="1200" i="1" dirty="0" err="1">
                <a:solidFill>
                  <a:srgbClr val="002060"/>
                </a:solidFill>
              </a:rPr>
              <a:t>compassion</a:t>
            </a:r>
            <a:r>
              <a:rPr lang="pl-PL" sz="1200" dirty="0">
                <a:solidFill>
                  <a:srgbClr val="002060"/>
                </a:solidFill>
              </a:rPr>
              <a:t>, First </a:t>
            </a:r>
            <a:r>
              <a:rPr lang="pl-PL" sz="1200" dirty="0" err="1">
                <a:solidFill>
                  <a:srgbClr val="002060"/>
                </a:solidFill>
              </a:rPr>
              <a:t>published</a:t>
            </a:r>
            <a:r>
              <a:rPr lang="pl-PL" sz="1200" dirty="0">
                <a:solidFill>
                  <a:srgbClr val="002060"/>
                </a:solidFill>
              </a:rPr>
              <a:t> in Great Britain in 2011 by </a:t>
            </a:r>
            <a:r>
              <a:rPr lang="pl-PL" sz="1200" dirty="0" err="1">
                <a:solidFill>
                  <a:srgbClr val="002060"/>
                </a:solidFill>
              </a:rPr>
              <a:t>Hodder</a:t>
            </a:r>
            <a:r>
              <a:rPr lang="pl-PL" sz="1200" dirty="0">
                <a:solidFill>
                  <a:srgbClr val="002060"/>
                </a:solidFill>
              </a:rPr>
              <a:t> and </a:t>
            </a:r>
            <a:r>
              <a:rPr lang="pl-PL" sz="1200" dirty="0" err="1">
                <a:solidFill>
                  <a:srgbClr val="002060"/>
                </a:solidFill>
              </a:rPr>
              <a:t>Stoughton</a:t>
            </a:r>
            <a:r>
              <a:rPr lang="pl-PL" sz="1200" dirty="0">
                <a:solidFill>
                  <a:srgbClr val="002060"/>
                </a:solidFill>
              </a:rPr>
              <a:t>.</a:t>
            </a:r>
          </a:p>
          <a:p>
            <a:pPr marL="514350" indent="-514350">
              <a:buFont typeface="+mj-lt"/>
              <a:buAutoNum type="arabicPeriod"/>
            </a:pPr>
            <a:r>
              <a:rPr lang="pl-PL" sz="1200" dirty="0">
                <a:solidFill>
                  <a:srgbClr val="002060"/>
                </a:solidFill>
              </a:rPr>
              <a:t>Palmer S., </a:t>
            </a:r>
            <a:r>
              <a:rPr lang="pl-PL" sz="1200" i="1" dirty="0">
                <a:solidFill>
                  <a:srgbClr val="002060"/>
                </a:solidFill>
              </a:rPr>
              <a:t>Detoksykacja dzieciństwa</a:t>
            </a:r>
            <a:r>
              <a:rPr lang="pl-PL" sz="1200" dirty="0">
                <a:solidFill>
                  <a:srgbClr val="002060"/>
                </a:solidFill>
              </a:rPr>
              <a:t>, Wyd. Dolnośląskie, Wrocław 2009.</a:t>
            </a:r>
          </a:p>
          <a:p>
            <a:pPr marL="514350" indent="-514350">
              <a:buFont typeface="+mj-lt"/>
              <a:buAutoNum type="arabicPeriod"/>
            </a:pPr>
            <a:r>
              <a:rPr lang="pl-PL" sz="1200" dirty="0">
                <a:solidFill>
                  <a:srgbClr val="002060"/>
                </a:solidFill>
              </a:rPr>
              <a:t>Piaget J., </a:t>
            </a:r>
            <a:r>
              <a:rPr lang="pl-PL" sz="1200" dirty="0" err="1">
                <a:solidFill>
                  <a:srgbClr val="002060"/>
                </a:solidFill>
              </a:rPr>
              <a:t>Inhelder</a:t>
            </a:r>
            <a:r>
              <a:rPr lang="pl-PL" sz="1200" dirty="0">
                <a:solidFill>
                  <a:srgbClr val="002060"/>
                </a:solidFill>
              </a:rPr>
              <a:t> B., </a:t>
            </a:r>
            <a:r>
              <a:rPr lang="pl-PL" sz="1200" i="1" dirty="0">
                <a:solidFill>
                  <a:srgbClr val="002060"/>
                </a:solidFill>
              </a:rPr>
              <a:t>Psychologia dziecka</a:t>
            </a:r>
            <a:r>
              <a:rPr lang="pl-PL" sz="1200" dirty="0">
                <a:solidFill>
                  <a:srgbClr val="002060"/>
                </a:solidFill>
              </a:rPr>
              <a:t>, Wyd. </a:t>
            </a:r>
            <a:r>
              <a:rPr lang="pl-PL" sz="1200" dirty="0" err="1">
                <a:solidFill>
                  <a:srgbClr val="002060"/>
                </a:solidFill>
              </a:rPr>
              <a:t>Siedmioróg</a:t>
            </a:r>
            <a:r>
              <a:rPr lang="pl-PL" sz="1200" dirty="0">
                <a:solidFill>
                  <a:srgbClr val="002060"/>
                </a:solidFill>
              </a:rPr>
              <a:t>, Wrocław 1999.</a:t>
            </a:r>
          </a:p>
          <a:p>
            <a:pPr marL="514350" indent="-514350">
              <a:buFont typeface="+mj-lt"/>
              <a:buAutoNum type="arabicPeriod"/>
            </a:pPr>
            <a:r>
              <a:rPr lang="pl-PL" sz="1200" dirty="0" err="1">
                <a:solidFill>
                  <a:srgbClr val="002060"/>
                </a:solidFill>
              </a:rPr>
              <a:t>Plummer</a:t>
            </a:r>
            <a:r>
              <a:rPr lang="pl-PL" sz="1200" dirty="0">
                <a:solidFill>
                  <a:srgbClr val="002060"/>
                </a:solidFill>
              </a:rPr>
              <a:t> D. M., </a:t>
            </a:r>
            <a:r>
              <a:rPr lang="pl-PL" sz="1200" i="1" dirty="0">
                <a:solidFill>
                  <a:srgbClr val="002060"/>
                </a:solidFill>
              </a:rPr>
              <a:t>Jak rozwinąć u dzieci poczucie własnej wartości, </a:t>
            </a:r>
            <a:r>
              <a:rPr lang="pl-PL" sz="1200" dirty="0">
                <a:solidFill>
                  <a:srgbClr val="002060"/>
                </a:solidFill>
              </a:rPr>
              <a:t>Wyd. Fraszka Edukacyjna, Warszawa 2010.</a:t>
            </a:r>
          </a:p>
          <a:p>
            <a:pPr marL="514350" indent="-514350">
              <a:buFont typeface="+mj-lt"/>
              <a:buAutoNum type="arabicPeriod"/>
            </a:pPr>
            <a:r>
              <a:rPr lang="pl-PL" sz="1200" dirty="0">
                <a:solidFill>
                  <a:srgbClr val="002060"/>
                </a:solidFill>
              </a:rPr>
              <a:t>Przetacznik-Gierowska M., Tyszkowa M., </a:t>
            </a:r>
            <a:r>
              <a:rPr lang="pl-PL" sz="1200" i="1" dirty="0">
                <a:solidFill>
                  <a:srgbClr val="002060"/>
                </a:solidFill>
              </a:rPr>
              <a:t>Psychologia rozwoju dziecka</a:t>
            </a:r>
            <a:r>
              <a:rPr lang="pl-PL" sz="1200" dirty="0">
                <a:solidFill>
                  <a:srgbClr val="002060"/>
                </a:solidFill>
              </a:rPr>
              <a:t>, Warszawa 1996.</a:t>
            </a:r>
          </a:p>
          <a:p>
            <a:pPr marL="514350" indent="-514350">
              <a:buFont typeface="+mj-lt"/>
              <a:buAutoNum type="arabicPeriod"/>
            </a:pPr>
            <a:r>
              <a:rPr lang="pl-PL" sz="1200" dirty="0">
                <a:solidFill>
                  <a:srgbClr val="002060"/>
                </a:solidFill>
              </a:rPr>
              <a:t>Sakowska J., </a:t>
            </a:r>
            <a:r>
              <a:rPr lang="pl-PL" sz="1200" i="1" dirty="0">
                <a:solidFill>
                  <a:srgbClr val="002060"/>
                </a:solidFill>
              </a:rPr>
              <a:t>Szkoła dla rodziców i wychowawców</a:t>
            </a:r>
            <a:r>
              <a:rPr lang="pl-PL" sz="1200" dirty="0">
                <a:solidFill>
                  <a:srgbClr val="002060"/>
                </a:solidFill>
              </a:rPr>
              <a:t>, Centrum Metodyczne Pomocy Psychologiczno -</a:t>
            </a:r>
            <a:br>
              <a:rPr lang="pl-PL" sz="1200" dirty="0">
                <a:solidFill>
                  <a:srgbClr val="002060"/>
                </a:solidFill>
              </a:rPr>
            </a:br>
            <a:r>
              <a:rPr lang="pl-PL" sz="1200" dirty="0">
                <a:solidFill>
                  <a:srgbClr val="002060"/>
                </a:solidFill>
              </a:rPr>
              <a:t>- Pedagogicznej MEN, Warszawa 1999</a:t>
            </a:r>
            <a:r>
              <a:rPr lang="pl-PL" sz="1200" dirty="0" smtClean="0">
                <a:solidFill>
                  <a:srgbClr val="002060"/>
                </a:solidFill>
              </a:rPr>
              <a:t>.</a:t>
            </a:r>
            <a:endParaRPr lang="pl-PL" sz="1200" dirty="0">
              <a:solidFill>
                <a:srgbClr val="002060"/>
              </a:solidFill>
            </a:endParaRPr>
          </a:p>
        </p:txBody>
      </p:sp>
    </p:spTree>
    <p:extLst>
      <p:ext uri="{BB962C8B-B14F-4D97-AF65-F5344CB8AC3E}">
        <p14:creationId xmlns:p14="http://schemas.microsoft.com/office/powerpoint/2010/main" val="3508948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Źródła – c. d.:</a:t>
            </a:r>
            <a:endParaRPr lang="pl-PL" dirty="0"/>
          </a:p>
        </p:txBody>
      </p:sp>
      <p:sp>
        <p:nvSpPr>
          <p:cNvPr id="3" name="Symbol zastępczy zawartości 2"/>
          <p:cNvSpPr>
            <a:spLocks noGrp="1"/>
          </p:cNvSpPr>
          <p:nvPr>
            <p:ph idx="1"/>
          </p:nvPr>
        </p:nvSpPr>
        <p:spPr/>
        <p:txBody>
          <a:bodyPr>
            <a:normAutofit fontScale="47500" lnSpcReduction="20000"/>
          </a:bodyPr>
          <a:lstStyle/>
          <a:p>
            <a:pPr marL="514350" indent="-514350">
              <a:buFont typeface="+mj-lt"/>
              <a:buAutoNum type="arabicPeriod"/>
            </a:pPr>
            <a:r>
              <a:rPr lang="pl-PL" dirty="0" err="1">
                <a:solidFill>
                  <a:srgbClr val="002060"/>
                </a:solidFill>
              </a:rPr>
              <a:t>Shenker</a:t>
            </a:r>
            <a:r>
              <a:rPr lang="pl-PL" dirty="0">
                <a:solidFill>
                  <a:srgbClr val="002060"/>
                </a:solidFill>
              </a:rPr>
              <a:t> S. (2016). </a:t>
            </a:r>
            <a:r>
              <a:rPr lang="pl-PL" i="1" dirty="0" err="1">
                <a:solidFill>
                  <a:srgbClr val="002060"/>
                </a:solidFill>
              </a:rPr>
              <a:t>Self-reg</a:t>
            </a:r>
            <a:r>
              <a:rPr lang="pl-PL" i="1" dirty="0">
                <a:solidFill>
                  <a:srgbClr val="002060"/>
                </a:solidFill>
              </a:rPr>
              <a:t>, </a:t>
            </a:r>
            <a:r>
              <a:rPr lang="pl-PL" dirty="0">
                <a:solidFill>
                  <a:srgbClr val="002060"/>
                </a:solidFill>
              </a:rPr>
              <a:t>Warszawa: Wyd. </a:t>
            </a:r>
            <a:r>
              <a:rPr lang="pl-PL" dirty="0" err="1">
                <a:solidFill>
                  <a:srgbClr val="002060"/>
                </a:solidFill>
              </a:rPr>
              <a:t>Mamania</a:t>
            </a:r>
            <a:r>
              <a:rPr lang="pl-PL" dirty="0" smtClean="0">
                <a:solidFill>
                  <a:srgbClr val="002060"/>
                </a:solidFill>
              </a:rPr>
              <a:t>.</a:t>
            </a:r>
          </a:p>
          <a:p>
            <a:pPr marL="514350" indent="-514350">
              <a:buFont typeface="+mj-lt"/>
              <a:buAutoNum type="arabicPeriod"/>
            </a:pPr>
            <a:r>
              <a:rPr lang="pl-PL" dirty="0" err="1" smtClean="0">
                <a:solidFill>
                  <a:srgbClr val="002060"/>
                </a:solidFill>
              </a:rPr>
              <a:t>Schaffer</a:t>
            </a:r>
            <a:r>
              <a:rPr lang="pl-PL" dirty="0" smtClean="0">
                <a:solidFill>
                  <a:srgbClr val="002060"/>
                </a:solidFill>
              </a:rPr>
              <a:t> </a:t>
            </a:r>
            <a:r>
              <a:rPr lang="pl-PL" dirty="0">
                <a:solidFill>
                  <a:srgbClr val="002060"/>
                </a:solidFill>
              </a:rPr>
              <a:t>H.R. </a:t>
            </a:r>
            <a:r>
              <a:rPr lang="pl-PL" i="1" dirty="0">
                <a:solidFill>
                  <a:srgbClr val="002060"/>
                </a:solidFill>
              </a:rPr>
              <a:t>Psychologia dziecka</a:t>
            </a:r>
            <a:r>
              <a:rPr lang="pl-PL" dirty="0">
                <a:solidFill>
                  <a:srgbClr val="002060"/>
                </a:solidFill>
              </a:rPr>
              <a:t>, PWN, Warszawa 2013.</a:t>
            </a:r>
          </a:p>
          <a:p>
            <a:pPr marL="514350" indent="-514350">
              <a:buFont typeface="+mj-lt"/>
              <a:buAutoNum type="arabicPeriod"/>
            </a:pPr>
            <a:r>
              <a:rPr lang="pl-PL" dirty="0" err="1">
                <a:solidFill>
                  <a:srgbClr val="002060"/>
                </a:solidFill>
              </a:rPr>
              <a:t>Schulte-Markwort</a:t>
            </a:r>
            <a:r>
              <a:rPr lang="pl-PL" dirty="0">
                <a:solidFill>
                  <a:srgbClr val="002060"/>
                </a:solidFill>
              </a:rPr>
              <a:t> M., </a:t>
            </a:r>
            <a:r>
              <a:rPr lang="pl-PL" i="1" dirty="0">
                <a:solidFill>
                  <a:srgbClr val="002060"/>
                </a:solidFill>
              </a:rPr>
              <a:t>Wypalone dzieci. O presji osiągnięć i pogoni za sukcesem</a:t>
            </a:r>
            <a:r>
              <a:rPr lang="pl-PL" dirty="0">
                <a:solidFill>
                  <a:srgbClr val="002060"/>
                </a:solidFill>
              </a:rPr>
              <a:t>, Wyd. Dobra Literatura, Słupsk 2015.</a:t>
            </a:r>
          </a:p>
          <a:p>
            <a:pPr marL="514350" indent="-514350">
              <a:buFont typeface="+mj-lt"/>
              <a:buAutoNum type="arabicPeriod"/>
            </a:pPr>
            <a:r>
              <a:rPr lang="pl-PL" dirty="0">
                <a:solidFill>
                  <a:srgbClr val="002060"/>
                </a:solidFill>
              </a:rPr>
              <a:t>Sikorska I., </a:t>
            </a:r>
            <a:r>
              <a:rPr lang="pl-PL" dirty="0" err="1">
                <a:solidFill>
                  <a:srgbClr val="002060"/>
                </a:solidFill>
              </a:rPr>
              <a:t>Sajdera</a:t>
            </a:r>
            <a:r>
              <a:rPr lang="pl-PL" dirty="0">
                <a:solidFill>
                  <a:srgbClr val="002060"/>
                </a:solidFill>
              </a:rPr>
              <a:t> J., Paluch-Chrabąszcz M., </a:t>
            </a:r>
            <a:r>
              <a:rPr lang="pl-PL" i="1" dirty="0">
                <a:solidFill>
                  <a:srgbClr val="002060"/>
                </a:solidFill>
              </a:rPr>
              <a:t>Dzielne dzieci!, </a:t>
            </a:r>
            <a:r>
              <a:rPr lang="pl-PL" dirty="0">
                <a:solidFill>
                  <a:srgbClr val="002060"/>
                </a:solidFill>
              </a:rPr>
              <a:t>Wydawnictwo Edukacyjne, Kraków 2012.</a:t>
            </a:r>
          </a:p>
          <a:p>
            <a:pPr marL="514350" indent="-514350">
              <a:buFont typeface="+mj-lt"/>
              <a:buAutoNum type="arabicPeriod"/>
            </a:pPr>
            <a:r>
              <a:rPr lang="pl-PL" dirty="0">
                <a:solidFill>
                  <a:srgbClr val="002060"/>
                </a:solidFill>
              </a:rPr>
              <a:t>Urbańska K., </a:t>
            </a:r>
            <a:r>
              <a:rPr lang="pl-PL" i="1" dirty="0">
                <a:solidFill>
                  <a:srgbClr val="002060"/>
                </a:solidFill>
              </a:rPr>
              <a:t>Ja o sobie” - zastosowanie biblioterapii w pracy z uczniami klas 4-6 szkoły podstawowej </a:t>
            </a:r>
            <a:br>
              <a:rPr lang="pl-PL" i="1" dirty="0">
                <a:solidFill>
                  <a:srgbClr val="002060"/>
                </a:solidFill>
              </a:rPr>
            </a:br>
            <a:r>
              <a:rPr lang="pl-PL" i="1" dirty="0">
                <a:solidFill>
                  <a:srgbClr val="002060"/>
                </a:solidFill>
              </a:rPr>
              <a:t>o obniżonej samoocenie</a:t>
            </a:r>
            <a:r>
              <a:rPr lang="pl-PL" dirty="0">
                <a:solidFill>
                  <a:srgbClr val="002060"/>
                </a:solidFill>
              </a:rPr>
              <a:t>, Przegląd Biblioterapeutyczny tom IV, nr 1, Rocznik 2014.</a:t>
            </a:r>
          </a:p>
          <a:p>
            <a:pPr marL="514350" indent="-514350">
              <a:buFont typeface="+mj-lt"/>
              <a:buAutoNum type="arabicPeriod"/>
            </a:pPr>
            <a:r>
              <a:rPr lang="pl-PL" dirty="0" err="1">
                <a:solidFill>
                  <a:srgbClr val="002060"/>
                </a:solidFill>
              </a:rPr>
              <a:t>Srebnicki</a:t>
            </a:r>
            <a:r>
              <a:rPr lang="pl-PL" dirty="0">
                <a:solidFill>
                  <a:srgbClr val="002060"/>
                </a:solidFill>
              </a:rPr>
              <a:t> T., Wolańczyk T. (2010). </a:t>
            </a:r>
            <a:r>
              <a:rPr lang="pl-PL" i="1" dirty="0">
                <a:solidFill>
                  <a:srgbClr val="002060"/>
                </a:solidFill>
              </a:rPr>
              <a:t>One są wśród nas. Dziecko z ADHD w szkole i przedszkolu. </a:t>
            </a:r>
            <a:r>
              <a:rPr lang="pl-PL" dirty="0">
                <a:solidFill>
                  <a:srgbClr val="002060"/>
                </a:solidFill>
              </a:rPr>
              <a:t>Warszawa: ORE.</a:t>
            </a:r>
          </a:p>
          <a:p>
            <a:pPr marL="514350" indent="-514350">
              <a:buFont typeface="+mj-lt"/>
              <a:buAutoNum type="arabicPeriod"/>
            </a:pPr>
            <a:r>
              <a:rPr lang="pl-PL" dirty="0">
                <a:solidFill>
                  <a:srgbClr val="002060"/>
                </a:solidFill>
              </a:rPr>
              <a:t>Wlazło S. (2010). </a:t>
            </a:r>
            <a:r>
              <a:rPr lang="pl-PL" i="1" dirty="0">
                <a:solidFill>
                  <a:srgbClr val="002060"/>
                </a:solidFill>
              </a:rPr>
              <a:t>Nauczyciele pracują zespołowo</a:t>
            </a:r>
            <a:r>
              <a:rPr lang="pl-PL" dirty="0">
                <a:solidFill>
                  <a:srgbClr val="002060"/>
                </a:solidFill>
              </a:rPr>
              <a:t>. Wrocław: Wydawnictwo DSW.</a:t>
            </a:r>
          </a:p>
          <a:p>
            <a:pPr marL="514350" indent="-514350">
              <a:buFont typeface="+mj-lt"/>
              <a:buAutoNum type="arabicPeriod"/>
            </a:pPr>
            <a:r>
              <a:rPr lang="pl-PL" dirty="0">
                <a:solidFill>
                  <a:srgbClr val="002060"/>
                </a:solidFill>
              </a:rPr>
              <a:t>Wolańczyk T., Kołakowski A., Skotnicka M. (2002). </a:t>
            </a:r>
            <a:r>
              <a:rPr lang="pl-PL" i="1" dirty="0">
                <a:solidFill>
                  <a:srgbClr val="002060"/>
                </a:solidFill>
              </a:rPr>
              <a:t>Nadpobudliwość psychoruchowa u dzieci</a:t>
            </a:r>
            <a:r>
              <a:rPr lang="pl-PL" dirty="0">
                <a:solidFill>
                  <a:srgbClr val="002060"/>
                </a:solidFill>
              </a:rPr>
              <a:t>,</a:t>
            </a:r>
            <a:r>
              <a:rPr lang="pl-PL" i="1" dirty="0">
                <a:solidFill>
                  <a:srgbClr val="002060"/>
                </a:solidFill>
              </a:rPr>
              <a:t> </a:t>
            </a:r>
            <a:r>
              <a:rPr lang="pl-PL" dirty="0">
                <a:solidFill>
                  <a:srgbClr val="002060"/>
                </a:solidFill>
              </a:rPr>
              <a:t>Lublin: </a:t>
            </a:r>
            <a:r>
              <a:rPr lang="pl-PL" dirty="0" err="1">
                <a:solidFill>
                  <a:srgbClr val="002060"/>
                </a:solidFill>
              </a:rPr>
              <a:t>Bifolium</a:t>
            </a:r>
            <a:r>
              <a:rPr lang="pl-PL" dirty="0">
                <a:solidFill>
                  <a:srgbClr val="002060"/>
                </a:solidFill>
              </a:rPr>
              <a:t>.</a:t>
            </a:r>
          </a:p>
          <a:p>
            <a:endParaRPr lang="pl-PL" dirty="0">
              <a:solidFill>
                <a:srgbClr val="002060"/>
              </a:solidFill>
            </a:endParaRPr>
          </a:p>
          <a:p>
            <a:r>
              <a:rPr lang="pl-PL" dirty="0">
                <a:solidFill>
                  <a:srgbClr val="002060"/>
                </a:solidFill>
              </a:rPr>
              <a:t>http://www.pomagamydzieciom.info/files/pdf/bajki%20terapeutyczne%20PROMYK%20 SLONCA.pdf</a:t>
            </a:r>
          </a:p>
          <a:p>
            <a:r>
              <a:rPr lang="pl-PL" dirty="0">
                <a:solidFill>
                  <a:srgbClr val="002060"/>
                </a:solidFill>
              </a:rPr>
              <a:t>http://www.edukacja.edux.pl/p-939-bajki-terapeutyczne.php</a:t>
            </a:r>
          </a:p>
          <a:p>
            <a:r>
              <a:rPr lang="pl-PL" dirty="0">
                <a:solidFill>
                  <a:srgbClr val="002060"/>
                </a:solidFill>
              </a:rPr>
              <a:t>https://dziecisawazne.pl/leki-u-dzieci-jak-sobie-z-nimi-radzic</a:t>
            </a:r>
          </a:p>
          <a:p>
            <a:r>
              <a:rPr lang="pl-PL" dirty="0">
                <a:solidFill>
                  <a:srgbClr val="002060"/>
                </a:solidFill>
              </a:rPr>
              <a:t>https://zdrowie.trojmiasto.pl/Lek-przed-powrotem-do-szkoly-To-zupelnie-inne-dzieci-n156063.html#tri</a:t>
            </a:r>
          </a:p>
          <a:p>
            <a:pPr marL="0" indent="0">
              <a:buNone/>
            </a:pPr>
            <a:endParaRPr lang="pl-PL" dirty="0"/>
          </a:p>
        </p:txBody>
      </p:sp>
    </p:spTree>
    <p:extLst>
      <p:ext uri="{BB962C8B-B14F-4D97-AF65-F5344CB8AC3E}">
        <p14:creationId xmlns:p14="http://schemas.microsoft.com/office/powerpoint/2010/main" val="1054093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dirty="0" smtClean="0">
                <a:solidFill>
                  <a:srgbClr val="002060"/>
                </a:solidFill>
              </a:rPr>
              <a:t>Rodzicu – w razie potrzeby skontaktuj się </a:t>
            </a:r>
            <a:br>
              <a:rPr lang="pl-PL" dirty="0" smtClean="0">
                <a:solidFill>
                  <a:srgbClr val="002060"/>
                </a:solidFill>
              </a:rPr>
            </a:br>
            <a:r>
              <a:rPr lang="pl-PL" dirty="0" smtClean="0">
                <a:solidFill>
                  <a:srgbClr val="002060"/>
                </a:solidFill>
              </a:rPr>
              <a:t>ze </a:t>
            </a:r>
            <a:r>
              <a:rPr lang="pl-PL" dirty="0" smtClean="0">
                <a:solidFill>
                  <a:srgbClr val="002060"/>
                </a:solidFill>
              </a:rPr>
              <a:t>specjalistą</a:t>
            </a:r>
          </a:p>
          <a:p>
            <a:pPr marL="0" indent="0" algn="ctr">
              <a:buNone/>
            </a:pPr>
            <a:endParaRPr lang="pl-PL" dirty="0">
              <a:solidFill>
                <a:srgbClr val="002060"/>
              </a:solidFill>
            </a:endParaRPr>
          </a:p>
          <a:p>
            <a:pPr marL="0" indent="0" algn="ctr">
              <a:buNone/>
            </a:pPr>
            <a:r>
              <a:rPr lang="pl-PL" dirty="0" smtClean="0">
                <a:solidFill>
                  <a:srgbClr val="002060"/>
                </a:solidFill>
              </a:rPr>
              <a:t>Nr dyżurny telefonu do specjalistów Poradni </a:t>
            </a:r>
            <a:r>
              <a:rPr lang="pl-PL" dirty="0" err="1" smtClean="0">
                <a:solidFill>
                  <a:srgbClr val="002060"/>
                </a:solidFill>
              </a:rPr>
              <a:t>Psychologiczo</a:t>
            </a:r>
            <a:r>
              <a:rPr lang="pl-PL" dirty="0" smtClean="0">
                <a:solidFill>
                  <a:srgbClr val="002060"/>
                </a:solidFill>
              </a:rPr>
              <a:t>-Pedagogicznej</a:t>
            </a:r>
          </a:p>
          <a:p>
            <a:pPr marL="0" indent="0" algn="ctr">
              <a:buNone/>
            </a:pPr>
            <a:r>
              <a:rPr lang="pl-PL" b="1" smtClean="0">
                <a:solidFill>
                  <a:srgbClr val="002060"/>
                </a:solidFill>
              </a:rPr>
              <a:t>797 138 683</a:t>
            </a:r>
            <a:endParaRPr lang="pl-PL" b="1" dirty="0">
              <a:solidFill>
                <a:srgbClr val="002060"/>
              </a:solidFill>
            </a:endParaRPr>
          </a:p>
        </p:txBody>
      </p:sp>
    </p:spTree>
    <p:extLst>
      <p:ext uri="{BB962C8B-B14F-4D97-AF65-F5344CB8AC3E}">
        <p14:creationId xmlns:p14="http://schemas.microsoft.com/office/powerpoint/2010/main" val="3709614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5400" b="1" i="1" dirty="0" smtClean="0">
                <a:solidFill>
                  <a:srgbClr val="002060"/>
                </a:solidFill>
              </a:rPr>
              <a:t>Dziękujemy za uwagę</a:t>
            </a:r>
            <a:endParaRPr lang="pl-PL" sz="5400" b="1" i="1" dirty="0">
              <a:solidFill>
                <a:srgbClr val="002060"/>
              </a:solidFill>
            </a:endParaRPr>
          </a:p>
        </p:txBody>
      </p:sp>
      <p:pic>
        <p:nvPicPr>
          <p:cNvPr id="4" name="Obraz 3"/>
          <p:cNvPicPr/>
          <p:nvPr/>
        </p:nvPicPr>
        <p:blipFill rotWithShape="1">
          <a:blip r:embed="rId2" cstate="print">
            <a:extLst>
              <a:ext uri="{28A0092B-C50C-407E-A947-70E740481C1C}">
                <a14:useLocalDpi xmlns:a14="http://schemas.microsoft.com/office/drawing/2010/main" val="0"/>
              </a:ext>
            </a:extLst>
          </a:blip>
          <a:srcRect t="8944" r="1018" b="12194"/>
          <a:stretch/>
        </p:blipFill>
        <p:spPr bwMode="auto">
          <a:xfrm>
            <a:off x="2965728" y="5565229"/>
            <a:ext cx="2733675" cy="6000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96825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570186"/>
          </a:xfrm>
        </p:spPr>
        <p:txBody>
          <a:bodyPr>
            <a:normAutofit fontScale="90000"/>
          </a:bodyPr>
          <a:lstStyle/>
          <a:p>
            <a:r>
              <a:rPr lang="pl-PL" dirty="0" smtClean="0">
                <a:solidFill>
                  <a:srgbClr val="002060"/>
                </a:solidFill>
              </a:rPr>
              <a:t>Potencjalne problemy, z jakimi może borykać się dziecko po powrocie </a:t>
            </a:r>
            <a:br>
              <a:rPr lang="pl-PL" dirty="0" smtClean="0">
                <a:solidFill>
                  <a:srgbClr val="002060"/>
                </a:solidFill>
              </a:rPr>
            </a:br>
            <a:r>
              <a:rPr lang="pl-PL" dirty="0" smtClean="0">
                <a:solidFill>
                  <a:srgbClr val="002060"/>
                </a:solidFill>
              </a:rPr>
              <a:t>do szkoły</a:t>
            </a:r>
            <a:endParaRPr lang="pl-PL" dirty="0">
              <a:solidFill>
                <a:srgbClr val="002060"/>
              </a:solidFill>
            </a:endParaRPr>
          </a:p>
        </p:txBody>
      </p:sp>
      <p:sp>
        <p:nvSpPr>
          <p:cNvPr id="3" name="Symbol zastępczy zawartości 2"/>
          <p:cNvSpPr>
            <a:spLocks noGrp="1"/>
          </p:cNvSpPr>
          <p:nvPr>
            <p:ph idx="1"/>
          </p:nvPr>
        </p:nvSpPr>
        <p:spPr>
          <a:xfrm>
            <a:off x="251520" y="2204864"/>
            <a:ext cx="8712968" cy="4392488"/>
          </a:xfrm>
        </p:spPr>
        <p:txBody>
          <a:bodyPr>
            <a:normAutofit lnSpcReduction="10000"/>
          </a:bodyPr>
          <a:lstStyle/>
          <a:p>
            <a:r>
              <a:rPr lang="pl-PL" b="1" dirty="0">
                <a:solidFill>
                  <a:srgbClr val="002060"/>
                </a:solidFill>
              </a:rPr>
              <a:t>Trudności w relacjach z </a:t>
            </a:r>
            <a:r>
              <a:rPr lang="pl-PL" b="1" dirty="0" smtClean="0">
                <a:solidFill>
                  <a:srgbClr val="002060"/>
                </a:solidFill>
              </a:rPr>
              <a:t>rówieśnikami</a:t>
            </a:r>
          </a:p>
          <a:p>
            <a:r>
              <a:rPr lang="pl-PL" b="1" dirty="0" smtClean="0">
                <a:solidFill>
                  <a:srgbClr val="002060"/>
                </a:solidFill>
              </a:rPr>
              <a:t>Pogorszenie ocen szkolnych</a:t>
            </a:r>
          </a:p>
          <a:p>
            <a:r>
              <a:rPr lang="pl-PL" b="1" dirty="0" smtClean="0">
                <a:solidFill>
                  <a:srgbClr val="002060"/>
                </a:solidFill>
              </a:rPr>
              <a:t>Spadek motywacji do nauki</a:t>
            </a:r>
          </a:p>
          <a:p>
            <a:r>
              <a:rPr lang="pl-PL" b="1" dirty="0">
                <a:solidFill>
                  <a:srgbClr val="002060"/>
                </a:solidFill>
              </a:rPr>
              <a:t>Pogorszenie </a:t>
            </a:r>
            <a:r>
              <a:rPr lang="pl-PL" b="1" dirty="0" smtClean="0">
                <a:solidFill>
                  <a:srgbClr val="002060"/>
                </a:solidFill>
              </a:rPr>
              <a:t>koncentracji uwagi</a:t>
            </a:r>
            <a:endParaRPr lang="pl-PL" dirty="0">
              <a:solidFill>
                <a:srgbClr val="002060"/>
              </a:solidFill>
            </a:endParaRPr>
          </a:p>
          <a:p>
            <a:r>
              <a:rPr lang="pl-PL" b="1" dirty="0">
                <a:solidFill>
                  <a:srgbClr val="002060"/>
                </a:solidFill>
              </a:rPr>
              <a:t>Niechęć wyjścia dziecka z domu do </a:t>
            </a:r>
            <a:r>
              <a:rPr lang="pl-PL" b="1" dirty="0" smtClean="0">
                <a:solidFill>
                  <a:srgbClr val="002060"/>
                </a:solidFill>
              </a:rPr>
              <a:t>szkoły</a:t>
            </a:r>
            <a:endParaRPr lang="pl-PL" dirty="0">
              <a:solidFill>
                <a:srgbClr val="002060"/>
              </a:solidFill>
            </a:endParaRPr>
          </a:p>
          <a:p>
            <a:r>
              <a:rPr lang="pl-PL" b="1" dirty="0">
                <a:solidFill>
                  <a:srgbClr val="002060"/>
                </a:solidFill>
              </a:rPr>
              <a:t>N</a:t>
            </a:r>
            <a:r>
              <a:rPr lang="pl-PL" b="1" dirty="0" smtClean="0">
                <a:solidFill>
                  <a:srgbClr val="002060"/>
                </a:solidFill>
              </a:rPr>
              <a:t>apięcie – emocjonalne i fizyczne</a:t>
            </a:r>
          </a:p>
          <a:p>
            <a:r>
              <a:rPr lang="pl-PL" b="1" dirty="0" smtClean="0">
                <a:solidFill>
                  <a:srgbClr val="002060"/>
                </a:solidFill>
              </a:rPr>
              <a:t>Kłopoty z samooceną</a:t>
            </a:r>
            <a:endParaRPr lang="pl-PL" dirty="0">
              <a:solidFill>
                <a:srgbClr val="002060"/>
              </a:solidFill>
            </a:endParaRPr>
          </a:p>
          <a:p>
            <a:r>
              <a:rPr lang="pl-PL" b="1" dirty="0">
                <a:solidFill>
                  <a:srgbClr val="002060"/>
                </a:solidFill>
              </a:rPr>
              <a:t>Kłopoty ze </a:t>
            </a:r>
            <a:r>
              <a:rPr lang="pl-PL" b="1" dirty="0" smtClean="0">
                <a:solidFill>
                  <a:srgbClr val="002060"/>
                </a:solidFill>
              </a:rPr>
              <a:t>snem lub odżywianiem</a:t>
            </a:r>
            <a:endParaRPr lang="pl-PL" dirty="0">
              <a:solidFill>
                <a:srgbClr val="002060"/>
              </a:solidFill>
            </a:endParaRPr>
          </a:p>
          <a:p>
            <a:endParaRPr lang="pl-PL" dirty="0"/>
          </a:p>
        </p:txBody>
      </p:sp>
    </p:spTree>
    <p:extLst>
      <p:ext uri="{BB962C8B-B14F-4D97-AF65-F5344CB8AC3E}">
        <p14:creationId xmlns:p14="http://schemas.microsoft.com/office/powerpoint/2010/main" val="2966108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rgbClr val="002060"/>
                </a:solidFill>
              </a:rPr>
              <a:t>Trudności w relacjach z rówieśnikami</a:t>
            </a:r>
            <a:r>
              <a:rPr lang="pl-PL" b="1" dirty="0"/>
              <a:t/>
            </a:r>
            <a:br>
              <a:rPr lang="pl-PL" b="1" dirty="0"/>
            </a:br>
            <a:endParaRPr lang="pl-PL" dirty="0"/>
          </a:p>
        </p:txBody>
      </p:sp>
      <p:sp>
        <p:nvSpPr>
          <p:cNvPr id="3" name="Symbol zastępczy zawartości 2"/>
          <p:cNvSpPr>
            <a:spLocks noGrp="1"/>
          </p:cNvSpPr>
          <p:nvPr>
            <p:ph idx="1"/>
          </p:nvPr>
        </p:nvSpPr>
        <p:spPr>
          <a:xfrm>
            <a:off x="251520" y="980728"/>
            <a:ext cx="8640960" cy="5688632"/>
          </a:xfrm>
        </p:spPr>
        <p:txBody>
          <a:bodyPr>
            <a:normAutofit fontScale="77500" lnSpcReduction="20000"/>
          </a:bodyPr>
          <a:lstStyle/>
          <a:p>
            <a:pPr lvl="0"/>
            <a:r>
              <a:rPr lang="pl-PL" dirty="0">
                <a:solidFill>
                  <a:srgbClr val="002060"/>
                </a:solidFill>
              </a:rPr>
              <a:t>Jeśli dziecko jest wycofane oraz niezainteresowane swoim środowiskiem, prawdopodobnie jest to skutek długiej izolacji</a:t>
            </a:r>
            <a:r>
              <a:rPr lang="pl-PL" dirty="0" smtClean="0">
                <a:solidFill>
                  <a:srgbClr val="002060"/>
                </a:solidFill>
              </a:rPr>
              <a:t>.</a:t>
            </a:r>
          </a:p>
          <a:p>
            <a:pPr lvl="0"/>
            <a:r>
              <a:rPr lang="pl-PL" dirty="0" smtClean="0">
                <a:solidFill>
                  <a:srgbClr val="002060"/>
                </a:solidFill>
              </a:rPr>
              <a:t>Czasem może doświadczyć obaw o własne miejsce w grupie, do której należało, przez dłuższy czas nie widziało się z jej członkami.</a:t>
            </a:r>
            <a:endParaRPr lang="pl-PL" dirty="0">
              <a:solidFill>
                <a:srgbClr val="002060"/>
              </a:solidFill>
            </a:endParaRPr>
          </a:p>
          <a:p>
            <a:pPr lvl="0"/>
            <a:r>
              <a:rPr lang="pl-PL" dirty="0">
                <a:solidFill>
                  <a:srgbClr val="002060"/>
                </a:solidFill>
              </a:rPr>
              <a:t>Pamiętajmy, że niektóre dzieci, zwłaszcza nieśmiałe, długo nawiązują relację z </a:t>
            </a:r>
            <a:r>
              <a:rPr lang="pl-PL" dirty="0" smtClean="0">
                <a:solidFill>
                  <a:srgbClr val="002060"/>
                </a:solidFill>
              </a:rPr>
              <a:t>innymi</a:t>
            </a:r>
            <a:r>
              <a:rPr lang="pl-PL" dirty="0">
                <a:solidFill>
                  <a:srgbClr val="002060"/>
                </a:solidFill>
              </a:rPr>
              <a:t> </a:t>
            </a:r>
            <a:r>
              <a:rPr lang="pl-PL" dirty="0" smtClean="0">
                <a:solidFill>
                  <a:srgbClr val="002060"/>
                </a:solidFill>
              </a:rPr>
              <a:t>i </a:t>
            </a:r>
            <a:r>
              <a:rPr lang="pl-PL" dirty="0">
                <a:solidFill>
                  <a:srgbClr val="002060"/>
                </a:solidFill>
              </a:rPr>
              <a:t>nawet krótka przerwa </a:t>
            </a:r>
            <a:r>
              <a:rPr lang="pl-PL" dirty="0" smtClean="0">
                <a:solidFill>
                  <a:srgbClr val="002060"/>
                </a:solidFill>
              </a:rPr>
              <a:t/>
            </a:r>
            <a:br>
              <a:rPr lang="pl-PL" dirty="0" smtClean="0">
                <a:solidFill>
                  <a:srgbClr val="002060"/>
                </a:solidFill>
              </a:rPr>
            </a:br>
            <a:r>
              <a:rPr lang="pl-PL" dirty="0" smtClean="0">
                <a:solidFill>
                  <a:srgbClr val="002060"/>
                </a:solidFill>
              </a:rPr>
              <a:t>w </a:t>
            </a:r>
            <a:r>
              <a:rPr lang="pl-PL" dirty="0">
                <a:solidFill>
                  <a:srgbClr val="002060"/>
                </a:solidFill>
              </a:rPr>
              <a:t>kontakcie może skutkować pogorszeniem się jakości znajomości.</a:t>
            </a:r>
          </a:p>
          <a:p>
            <a:pPr lvl="0"/>
            <a:r>
              <a:rPr lang="pl-PL" dirty="0">
                <a:solidFill>
                  <a:srgbClr val="002060"/>
                </a:solidFill>
              </a:rPr>
              <a:t>Postarajmy się znowu przybliżyć kolegów naszego dziecka, poprzez zorganizowanie jakiejś aktywności, która będzie dla nich atrakcyjna oraz urozmaicenie wspólnie spędzonego czasu</a:t>
            </a:r>
            <a:r>
              <a:rPr lang="pl-PL" dirty="0" smtClean="0">
                <a:solidFill>
                  <a:srgbClr val="002060"/>
                </a:solidFill>
              </a:rPr>
              <a:t>.</a:t>
            </a:r>
          </a:p>
          <a:p>
            <a:pPr lvl="0"/>
            <a:r>
              <a:rPr lang="pl-PL" dirty="0" smtClean="0">
                <a:solidFill>
                  <a:srgbClr val="002060"/>
                </a:solidFill>
              </a:rPr>
              <a:t>Ważne, aby organizować wspólne spotkania z innymi rodzinami, proponować i organizować  gry, zabawy, zawody sportowe, ogniska, wspólne wyjścia, wycieczki i inne bezpieczne spotkania w kameralnym gronie. Świetnie sprawdza się zapraszanie do domu wąskiej grupy dzieci z klasy.</a:t>
            </a:r>
          </a:p>
          <a:p>
            <a:pPr lvl="0"/>
            <a:endParaRPr lang="pl-PL" dirty="0" smtClean="0"/>
          </a:p>
          <a:p>
            <a:pPr lvl="0"/>
            <a:endParaRPr lang="pl-PL" dirty="0"/>
          </a:p>
        </p:txBody>
      </p:sp>
    </p:spTree>
    <p:extLst>
      <p:ext uri="{BB962C8B-B14F-4D97-AF65-F5344CB8AC3E}">
        <p14:creationId xmlns:p14="http://schemas.microsoft.com/office/powerpoint/2010/main" val="262556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solidFill>
                  <a:srgbClr val="002060"/>
                </a:solidFill>
              </a:rPr>
              <a:t>Pogorszenie koncentracji uwagi</a:t>
            </a:r>
            <a:r>
              <a:rPr lang="pl-PL" dirty="0" smtClean="0"/>
              <a:t/>
            </a:r>
            <a:br>
              <a:rPr lang="pl-PL" dirty="0" smtClean="0"/>
            </a:br>
            <a:endParaRPr lang="pl-PL" dirty="0"/>
          </a:p>
        </p:txBody>
      </p:sp>
      <p:sp>
        <p:nvSpPr>
          <p:cNvPr id="3" name="Symbol zastępczy zawartości 2"/>
          <p:cNvSpPr>
            <a:spLocks noGrp="1"/>
          </p:cNvSpPr>
          <p:nvPr>
            <p:ph idx="1"/>
          </p:nvPr>
        </p:nvSpPr>
        <p:spPr>
          <a:xfrm>
            <a:off x="457200" y="1124744"/>
            <a:ext cx="8229600" cy="5472608"/>
          </a:xfrm>
        </p:spPr>
        <p:txBody>
          <a:bodyPr>
            <a:normAutofit fontScale="92500" lnSpcReduction="20000"/>
          </a:bodyPr>
          <a:lstStyle/>
          <a:p>
            <a:pPr lvl="0"/>
            <a:r>
              <a:rPr lang="pl-PL" dirty="0">
                <a:solidFill>
                  <a:srgbClr val="002060"/>
                </a:solidFill>
              </a:rPr>
              <a:t>Jeśli dziecko dłużej wykonuje proste dla niego zadania i ćwiczenia, jest rozkojarzone, wykonywanie czynności, które robiło do tej pory </a:t>
            </a:r>
            <a:r>
              <a:rPr lang="pl-PL" dirty="0" smtClean="0">
                <a:solidFill>
                  <a:srgbClr val="002060"/>
                </a:solidFill>
              </a:rPr>
              <a:t/>
            </a:r>
            <a:br>
              <a:rPr lang="pl-PL" dirty="0" smtClean="0">
                <a:solidFill>
                  <a:srgbClr val="002060"/>
                </a:solidFill>
              </a:rPr>
            </a:br>
            <a:r>
              <a:rPr lang="pl-PL" dirty="0" smtClean="0">
                <a:solidFill>
                  <a:srgbClr val="002060"/>
                </a:solidFill>
              </a:rPr>
              <a:t>i </a:t>
            </a:r>
            <a:r>
              <a:rPr lang="pl-PL" dirty="0">
                <a:solidFill>
                  <a:srgbClr val="002060"/>
                </a:solidFill>
              </a:rPr>
              <a:t>je lubiło przychodzi mu z trudem, może to być oznaką osłabienia </a:t>
            </a:r>
            <a:r>
              <a:rPr lang="pl-PL" dirty="0" smtClean="0">
                <a:solidFill>
                  <a:srgbClr val="002060"/>
                </a:solidFill>
              </a:rPr>
              <a:t>koncentracji uwagi</a:t>
            </a:r>
            <a:r>
              <a:rPr lang="pl-PL" dirty="0">
                <a:solidFill>
                  <a:srgbClr val="002060"/>
                </a:solidFill>
              </a:rPr>
              <a:t>.</a:t>
            </a:r>
          </a:p>
          <a:p>
            <a:pPr lvl="0"/>
            <a:r>
              <a:rPr lang="pl-PL" dirty="0">
                <a:solidFill>
                  <a:srgbClr val="002060"/>
                </a:solidFill>
              </a:rPr>
              <a:t>W takiej sytuacji warto zadbać o środowisko pracy podczas odrabiania lekcji, aby zawsze było uporządkowane oraz postarajmy się zminimalizować ilość bodźców wokół naszego dziecka.</a:t>
            </a:r>
          </a:p>
          <a:p>
            <a:pPr lvl="0"/>
            <a:r>
              <a:rPr lang="pl-PL" dirty="0">
                <a:solidFill>
                  <a:srgbClr val="002060"/>
                </a:solidFill>
              </a:rPr>
              <a:t>Przed nauką warto jest również dobrze wywietrzyć pokój oraz postarać się, aby temperatura powietrza w pomieszczeniu wynosiła 20-22 stopnie Celsjusza.</a:t>
            </a:r>
          </a:p>
          <a:p>
            <a:pPr marL="0" indent="0">
              <a:buNone/>
            </a:pPr>
            <a:endParaRPr lang="pl-PL" dirty="0"/>
          </a:p>
        </p:txBody>
      </p:sp>
    </p:spTree>
    <p:extLst>
      <p:ext uri="{BB962C8B-B14F-4D97-AF65-F5344CB8AC3E}">
        <p14:creationId xmlns:p14="http://schemas.microsoft.com/office/powerpoint/2010/main" val="7679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864096"/>
          </a:xfrm>
        </p:spPr>
        <p:txBody>
          <a:bodyPr>
            <a:normAutofit fontScale="90000"/>
          </a:bodyPr>
          <a:lstStyle/>
          <a:p>
            <a:r>
              <a:rPr lang="pl-PL" b="1" dirty="0">
                <a:solidFill>
                  <a:srgbClr val="002060"/>
                </a:solidFill>
              </a:rPr>
              <a:t>Spadek motywacji do nauki</a:t>
            </a:r>
            <a:br>
              <a:rPr lang="pl-PL" b="1" dirty="0">
                <a:solidFill>
                  <a:srgbClr val="002060"/>
                </a:solidFill>
              </a:rPr>
            </a:br>
            <a:endParaRPr lang="pl-PL" dirty="0"/>
          </a:p>
        </p:txBody>
      </p:sp>
      <p:sp>
        <p:nvSpPr>
          <p:cNvPr id="3" name="Symbol zastępczy zawartości 2"/>
          <p:cNvSpPr>
            <a:spLocks noGrp="1"/>
          </p:cNvSpPr>
          <p:nvPr>
            <p:ph idx="1"/>
          </p:nvPr>
        </p:nvSpPr>
        <p:spPr>
          <a:xfrm>
            <a:off x="179512" y="692696"/>
            <a:ext cx="8856984" cy="6048672"/>
          </a:xfrm>
        </p:spPr>
        <p:txBody>
          <a:bodyPr>
            <a:normAutofit fontScale="77500" lnSpcReduction="20000"/>
          </a:bodyPr>
          <a:lstStyle/>
          <a:p>
            <a:r>
              <a:rPr lang="pl-PL" dirty="0" smtClean="0">
                <a:solidFill>
                  <a:srgbClr val="002060"/>
                </a:solidFill>
              </a:rPr>
              <a:t>Dziecko mogło w ostatnim czasie zgłaszać brak wiary w siebie, </a:t>
            </a:r>
            <a:br>
              <a:rPr lang="pl-PL" dirty="0" smtClean="0">
                <a:solidFill>
                  <a:srgbClr val="002060"/>
                </a:solidFill>
              </a:rPr>
            </a:br>
            <a:r>
              <a:rPr lang="pl-PL" dirty="0" smtClean="0">
                <a:solidFill>
                  <a:srgbClr val="002060"/>
                </a:solidFill>
              </a:rPr>
              <a:t>w sprostanie wymaganiom szkolnym po powrocie do nauki stacjonarnej. Mogło też informować, że ma poczucie niesprawiedliwości, którego doświadczało podczas nauki zdalnej. Pojawienie się zwiększonego lęku szkolnego także czasem wpływa na spadek motywacji szkolnej. Jego emocje powinny zostać dostrzeżone przez dorosłych i zaakceptowane. </a:t>
            </a:r>
          </a:p>
          <a:p>
            <a:r>
              <a:rPr lang="pl-PL" dirty="0" smtClean="0">
                <a:solidFill>
                  <a:srgbClr val="002060"/>
                </a:solidFill>
              </a:rPr>
              <a:t>Kolejnym krokiem na drodze odbudowywania motywacji dziecka może być stosowanie pochwały opisowej jego działań, docenianie wysiłku, jaki wkłada w pracę bardziej, niż efektu końcowego. Wzmacnianie jego wiary w siebie poprzez konkretne nazywanie jego mocnych stron, umiejętności, zdolności także ze sfery pozaszkolnej.</a:t>
            </a:r>
          </a:p>
          <a:p>
            <a:r>
              <a:rPr lang="pl-PL" dirty="0" smtClean="0">
                <a:solidFill>
                  <a:srgbClr val="002060"/>
                </a:solidFill>
              </a:rPr>
              <a:t>Wiele dzieci lepiej przyswaja materiał szkolny, jeśli towarzyszy </a:t>
            </a:r>
            <a:br>
              <a:rPr lang="pl-PL" dirty="0" smtClean="0">
                <a:solidFill>
                  <a:srgbClr val="002060"/>
                </a:solidFill>
              </a:rPr>
            </a:br>
            <a:r>
              <a:rPr lang="pl-PL" dirty="0" smtClean="0">
                <a:solidFill>
                  <a:srgbClr val="002060"/>
                </a:solidFill>
              </a:rPr>
              <a:t>im rodzic – może zatem w początkowej fazie powrotu do szkół być to rozwiązaniem dla wielu rodzin, gdzie podczas odrabiania prac domowych, nauki w domu rodzic zapewnia dziecku (także starszemu) swoją łagodną obecność, służy wsparciem, ukierunkowuje, zachęca.</a:t>
            </a:r>
            <a:endParaRPr lang="pl-PL" dirty="0">
              <a:solidFill>
                <a:srgbClr val="002060"/>
              </a:solidFill>
            </a:endParaRPr>
          </a:p>
        </p:txBody>
      </p:sp>
    </p:spTree>
    <p:extLst>
      <p:ext uri="{BB962C8B-B14F-4D97-AF65-F5344CB8AC3E}">
        <p14:creationId xmlns:p14="http://schemas.microsoft.com/office/powerpoint/2010/main" val="248563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solidFill>
                  <a:srgbClr val="002060"/>
                </a:solidFill>
              </a:rPr>
              <a:t>Pogorszenie ocen szkolnych</a:t>
            </a:r>
            <a:r>
              <a:rPr lang="pl-PL" b="1" dirty="0" smtClean="0"/>
              <a:t/>
            </a:r>
            <a:br>
              <a:rPr lang="pl-PL" b="1" dirty="0" smtClean="0"/>
            </a:br>
            <a:endParaRPr lang="pl-PL" dirty="0"/>
          </a:p>
        </p:txBody>
      </p:sp>
      <p:sp>
        <p:nvSpPr>
          <p:cNvPr id="3" name="Symbol zastępczy zawartości 2"/>
          <p:cNvSpPr>
            <a:spLocks noGrp="1"/>
          </p:cNvSpPr>
          <p:nvPr>
            <p:ph idx="1"/>
          </p:nvPr>
        </p:nvSpPr>
        <p:spPr>
          <a:xfrm>
            <a:off x="323528" y="1052736"/>
            <a:ext cx="8640960" cy="5616624"/>
          </a:xfrm>
        </p:spPr>
        <p:txBody>
          <a:bodyPr>
            <a:normAutofit fontScale="92500"/>
          </a:bodyPr>
          <a:lstStyle/>
          <a:p>
            <a:pPr lvl="0"/>
            <a:r>
              <a:rPr lang="pl-PL" dirty="0" smtClean="0">
                <a:solidFill>
                  <a:srgbClr val="002060"/>
                </a:solidFill>
              </a:rPr>
              <a:t>Stanowi to czasem jeden z sygnałów, </a:t>
            </a:r>
            <a:r>
              <a:rPr lang="pl-PL" dirty="0">
                <a:solidFill>
                  <a:srgbClr val="002060"/>
                </a:solidFill>
              </a:rPr>
              <a:t>że dziecko </a:t>
            </a:r>
            <a:r>
              <a:rPr lang="pl-PL" dirty="0" smtClean="0">
                <a:solidFill>
                  <a:srgbClr val="002060"/>
                </a:solidFill>
              </a:rPr>
              <a:t/>
            </a:r>
            <a:br>
              <a:rPr lang="pl-PL" dirty="0" smtClean="0">
                <a:solidFill>
                  <a:srgbClr val="002060"/>
                </a:solidFill>
              </a:rPr>
            </a:br>
            <a:r>
              <a:rPr lang="pl-PL" dirty="0" smtClean="0">
                <a:solidFill>
                  <a:srgbClr val="002060"/>
                </a:solidFill>
              </a:rPr>
              <a:t>nie </a:t>
            </a:r>
            <a:r>
              <a:rPr lang="pl-PL" dirty="0">
                <a:solidFill>
                  <a:srgbClr val="002060"/>
                </a:solidFill>
              </a:rPr>
              <a:t>przystosowało się w pełni do powrotu do szkoły.</a:t>
            </a:r>
          </a:p>
          <a:p>
            <a:pPr lvl="0"/>
            <a:r>
              <a:rPr lang="pl-PL" dirty="0" smtClean="0">
                <a:solidFill>
                  <a:srgbClr val="002060"/>
                </a:solidFill>
              </a:rPr>
              <a:t>Ważne aby rodzic mógł wykazywać </a:t>
            </a:r>
            <a:r>
              <a:rPr lang="pl-PL" dirty="0">
                <a:solidFill>
                  <a:srgbClr val="002060"/>
                </a:solidFill>
              </a:rPr>
              <a:t>się dużą cierpliwością w stosunku do dziecka, dawać </a:t>
            </a:r>
            <a:r>
              <a:rPr lang="pl-PL" dirty="0" smtClean="0">
                <a:solidFill>
                  <a:srgbClr val="002060"/>
                </a:solidFill>
              </a:rPr>
              <a:t/>
            </a:r>
            <a:br>
              <a:rPr lang="pl-PL" dirty="0" smtClean="0">
                <a:solidFill>
                  <a:srgbClr val="002060"/>
                </a:solidFill>
              </a:rPr>
            </a:br>
            <a:r>
              <a:rPr lang="pl-PL" dirty="0" smtClean="0">
                <a:solidFill>
                  <a:srgbClr val="002060"/>
                </a:solidFill>
              </a:rPr>
              <a:t>mu </a:t>
            </a:r>
            <a:r>
              <a:rPr lang="pl-PL" dirty="0">
                <a:solidFill>
                  <a:srgbClr val="002060"/>
                </a:solidFill>
              </a:rPr>
              <a:t>wsparcie i motywację oraz być w stałym kontakcie z wychowawcą w celu monitorowania sytuacji.</a:t>
            </a:r>
          </a:p>
          <a:p>
            <a:pPr marL="0" indent="0">
              <a:buNone/>
            </a:pPr>
            <a:r>
              <a:rPr lang="pl-PL" dirty="0" smtClean="0">
                <a:solidFill>
                  <a:srgbClr val="002060"/>
                </a:solidFill>
              </a:rPr>
              <a:t>Przykłady wspierających wypowiedzi:</a:t>
            </a:r>
          </a:p>
          <a:p>
            <a:pPr>
              <a:buFont typeface="Wingdings" pitchFamily="2" charset="2"/>
              <a:buChar char="§"/>
            </a:pPr>
            <a:r>
              <a:rPr lang="pl-PL" dirty="0" smtClean="0">
                <a:solidFill>
                  <a:srgbClr val="002060"/>
                </a:solidFill>
              </a:rPr>
              <a:t>„Trudno jest zacząć uczyć się inaczej”</a:t>
            </a:r>
          </a:p>
          <a:p>
            <a:pPr>
              <a:buFont typeface="Wingdings" pitchFamily="2" charset="2"/>
              <a:buChar char="§"/>
            </a:pPr>
            <a:r>
              <a:rPr lang="pl-PL" dirty="0" smtClean="0">
                <a:solidFill>
                  <a:srgbClr val="002060"/>
                </a:solidFill>
              </a:rPr>
              <a:t>„Dużo się zmieniło ostatnio, jest kilka technik uczenia się – chętnie Ci je pokażę”</a:t>
            </a:r>
            <a:endParaRPr lang="pl-PL" dirty="0">
              <a:solidFill>
                <a:srgbClr val="002060"/>
              </a:solidFill>
            </a:endParaRPr>
          </a:p>
        </p:txBody>
      </p:sp>
    </p:spTree>
    <p:extLst>
      <p:ext uri="{BB962C8B-B14F-4D97-AF65-F5344CB8AC3E}">
        <p14:creationId xmlns:p14="http://schemas.microsoft.com/office/powerpoint/2010/main" val="2718036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426170"/>
          </a:xfrm>
        </p:spPr>
        <p:txBody>
          <a:bodyPr>
            <a:normAutofit fontScale="90000"/>
          </a:bodyPr>
          <a:lstStyle/>
          <a:p>
            <a:r>
              <a:rPr lang="pl-PL" b="1" dirty="0" smtClean="0">
                <a:solidFill>
                  <a:srgbClr val="002060"/>
                </a:solidFill>
              </a:rPr>
              <a:t>Niechęć wyjścia dziecka z domu </a:t>
            </a:r>
            <a:br>
              <a:rPr lang="pl-PL" b="1" dirty="0" smtClean="0">
                <a:solidFill>
                  <a:srgbClr val="002060"/>
                </a:solidFill>
              </a:rPr>
            </a:br>
            <a:r>
              <a:rPr lang="pl-PL" b="1" dirty="0" smtClean="0">
                <a:solidFill>
                  <a:srgbClr val="002060"/>
                </a:solidFill>
              </a:rPr>
              <a:t>do szkoły</a:t>
            </a:r>
            <a:r>
              <a:rPr lang="pl-PL" dirty="0" smtClean="0"/>
              <a:t/>
            </a:r>
            <a:br>
              <a:rPr lang="pl-PL" dirty="0" smtClean="0"/>
            </a:br>
            <a:endParaRPr lang="pl-PL" dirty="0"/>
          </a:p>
        </p:txBody>
      </p:sp>
      <p:sp>
        <p:nvSpPr>
          <p:cNvPr id="3" name="Symbol zastępczy zawartości 2"/>
          <p:cNvSpPr>
            <a:spLocks noGrp="1"/>
          </p:cNvSpPr>
          <p:nvPr>
            <p:ph idx="1"/>
          </p:nvPr>
        </p:nvSpPr>
        <p:spPr>
          <a:xfrm>
            <a:off x="467544" y="1340768"/>
            <a:ext cx="8229600" cy="5328592"/>
          </a:xfrm>
        </p:spPr>
        <p:txBody>
          <a:bodyPr>
            <a:normAutofit fontScale="77500" lnSpcReduction="20000"/>
          </a:bodyPr>
          <a:lstStyle/>
          <a:p>
            <a:pPr lvl="0"/>
            <a:r>
              <a:rPr lang="pl-PL" dirty="0" smtClean="0">
                <a:solidFill>
                  <a:srgbClr val="002060"/>
                </a:solidFill>
              </a:rPr>
              <a:t>Prawdopodobnie </a:t>
            </a:r>
            <a:r>
              <a:rPr lang="pl-PL" dirty="0">
                <a:solidFill>
                  <a:srgbClr val="002060"/>
                </a:solidFill>
              </a:rPr>
              <a:t>dziecko nie robi tego, aby nas </a:t>
            </a:r>
            <a:r>
              <a:rPr lang="pl-PL" dirty="0" smtClean="0">
                <a:solidFill>
                  <a:srgbClr val="002060"/>
                </a:solidFill>
              </a:rPr>
              <a:t>zdenerwować</a:t>
            </a:r>
            <a:r>
              <a:rPr lang="pl-PL" dirty="0">
                <a:solidFill>
                  <a:srgbClr val="002060"/>
                </a:solidFill>
              </a:rPr>
              <a:t>, a wynika to z jego obaw przed </a:t>
            </a:r>
            <a:r>
              <a:rPr lang="pl-PL" dirty="0" smtClean="0">
                <a:solidFill>
                  <a:srgbClr val="002060"/>
                </a:solidFill>
              </a:rPr>
              <a:t>szkołą </a:t>
            </a:r>
            <a:br>
              <a:rPr lang="pl-PL" dirty="0" smtClean="0">
                <a:solidFill>
                  <a:srgbClr val="002060"/>
                </a:solidFill>
              </a:rPr>
            </a:br>
            <a:r>
              <a:rPr lang="pl-PL" dirty="0" smtClean="0">
                <a:solidFill>
                  <a:srgbClr val="002060"/>
                </a:solidFill>
              </a:rPr>
              <a:t>i różnymi okolicznościami, w których się w niej znajduje. </a:t>
            </a:r>
            <a:br>
              <a:rPr lang="pl-PL" dirty="0" smtClean="0">
                <a:solidFill>
                  <a:srgbClr val="002060"/>
                </a:solidFill>
              </a:rPr>
            </a:br>
            <a:r>
              <a:rPr lang="pl-PL" dirty="0" smtClean="0">
                <a:solidFill>
                  <a:srgbClr val="002060"/>
                </a:solidFill>
              </a:rPr>
              <a:t>Nie należy bagatelizować jego obaw, którym często towarzyszyć może lęk, niepokój</a:t>
            </a:r>
            <a:r>
              <a:rPr lang="pl-PL" dirty="0">
                <a:solidFill>
                  <a:srgbClr val="002060"/>
                </a:solidFill>
              </a:rPr>
              <a:t> </a:t>
            </a:r>
            <a:r>
              <a:rPr lang="pl-PL" dirty="0" smtClean="0">
                <a:solidFill>
                  <a:srgbClr val="002060"/>
                </a:solidFill>
              </a:rPr>
              <a:t>a nawet panika. W </a:t>
            </a:r>
            <a:r>
              <a:rPr lang="pl-PL" dirty="0">
                <a:solidFill>
                  <a:srgbClr val="002060"/>
                </a:solidFill>
              </a:rPr>
              <a:t>tej sytuacji </a:t>
            </a:r>
            <a:r>
              <a:rPr lang="pl-PL" dirty="0" smtClean="0">
                <a:solidFill>
                  <a:srgbClr val="002060"/>
                </a:solidFill>
              </a:rPr>
              <a:t>wysłuchaj, czego dziecko się boi, zapytaj czego dotyczą jego obawy (lekcje, sprawdziany, koledzy, nauczyciele, przerwy, lekcje), wykaż </a:t>
            </a:r>
            <a:r>
              <a:rPr lang="pl-PL" dirty="0">
                <a:solidFill>
                  <a:srgbClr val="002060"/>
                </a:solidFill>
              </a:rPr>
              <a:t>się dużą cierpliwością, </a:t>
            </a:r>
            <a:r>
              <a:rPr lang="pl-PL" dirty="0" smtClean="0">
                <a:solidFill>
                  <a:srgbClr val="002060"/>
                </a:solidFill>
              </a:rPr>
              <a:t>zrozumieniem ale też zdecydowaniem </a:t>
            </a:r>
            <a:r>
              <a:rPr lang="pl-PL" dirty="0" err="1" smtClean="0">
                <a:solidFill>
                  <a:srgbClr val="002060"/>
                </a:solidFill>
              </a:rPr>
              <a:t>ikonsekwencją</a:t>
            </a:r>
            <a:r>
              <a:rPr lang="pl-PL" dirty="0" smtClean="0">
                <a:solidFill>
                  <a:srgbClr val="002060"/>
                </a:solidFill>
              </a:rPr>
              <a:t>.</a:t>
            </a:r>
            <a:endParaRPr lang="pl-PL" dirty="0">
              <a:solidFill>
                <a:srgbClr val="002060"/>
              </a:solidFill>
            </a:endParaRPr>
          </a:p>
          <a:p>
            <a:pPr marL="0" indent="0">
              <a:buNone/>
            </a:pPr>
            <a:r>
              <a:rPr lang="pl-PL" dirty="0" smtClean="0">
                <a:solidFill>
                  <a:srgbClr val="002060"/>
                </a:solidFill>
              </a:rPr>
              <a:t>Przykłady wspierających wypowiedzi:</a:t>
            </a:r>
          </a:p>
          <a:p>
            <a:pPr>
              <a:buFont typeface="Wingdings" pitchFamily="2" charset="2"/>
              <a:buChar char="§"/>
            </a:pPr>
            <a:r>
              <a:rPr lang="pl-PL" dirty="0" smtClean="0">
                <a:solidFill>
                  <a:srgbClr val="002060"/>
                </a:solidFill>
              </a:rPr>
              <a:t>„Wyobrażam sobie, jak trudno jest wrócić </a:t>
            </a:r>
            <a:br>
              <a:rPr lang="pl-PL" dirty="0" smtClean="0">
                <a:solidFill>
                  <a:srgbClr val="002060"/>
                </a:solidFill>
              </a:rPr>
            </a:br>
            <a:r>
              <a:rPr lang="pl-PL" dirty="0" smtClean="0">
                <a:solidFill>
                  <a:srgbClr val="002060"/>
                </a:solidFill>
              </a:rPr>
              <a:t>po tak długiej nieobecności do szkoły”</a:t>
            </a:r>
          </a:p>
          <a:p>
            <a:pPr>
              <a:buFont typeface="Wingdings" pitchFamily="2" charset="2"/>
              <a:buChar char="§"/>
            </a:pPr>
            <a:r>
              <a:rPr lang="pl-PL" dirty="0" smtClean="0">
                <a:solidFill>
                  <a:srgbClr val="002060"/>
                </a:solidFill>
              </a:rPr>
              <a:t>„Domyślam się, że obawiasz się jak będzie wyglądało spotkanie z kolegami”</a:t>
            </a:r>
            <a:endParaRPr lang="pl-PL" dirty="0">
              <a:solidFill>
                <a:srgbClr val="002060"/>
              </a:solidFill>
            </a:endParaRPr>
          </a:p>
        </p:txBody>
      </p:sp>
    </p:spTree>
    <p:extLst>
      <p:ext uri="{BB962C8B-B14F-4D97-AF65-F5344CB8AC3E}">
        <p14:creationId xmlns:p14="http://schemas.microsoft.com/office/powerpoint/2010/main" val="137011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rgbClr val="002060"/>
                </a:solidFill>
              </a:rPr>
              <a:t>Niechęć wyjścia dziecka z domu </a:t>
            </a:r>
            <a:br>
              <a:rPr lang="pl-PL" b="1" dirty="0">
                <a:solidFill>
                  <a:srgbClr val="002060"/>
                </a:solidFill>
              </a:rPr>
            </a:br>
            <a:r>
              <a:rPr lang="pl-PL" b="1" dirty="0">
                <a:solidFill>
                  <a:srgbClr val="002060"/>
                </a:solidFill>
              </a:rPr>
              <a:t>do </a:t>
            </a:r>
            <a:r>
              <a:rPr lang="pl-PL" b="1" dirty="0" smtClean="0">
                <a:solidFill>
                  <a:srgbClr val="002060"/>
                </a:solidFill>
              </a:rPr>
              <a:t>szkoły – c. d.</a:t>
            </a:r>
            <a:endParaRPr lang="pl-PL" dirty="0"/>
          </a:p>
        </p:txBody>
      </p:sp>
      <p:sp>
        <p:nvSpPr>
          <p:cNvPr id="3" name="Symbol zastępczy zawartości 2"/>
          <p:cNvSpPr>
            <a:spLocks noGrp="1"/>
          </p:cNvSpPr>
          <p:nvPr>
            <p:ph idx="1"/>
          </p:nvPr>
        </p:nvSpPr>
        <p:spPr>
          <a:xfrm>
            <a:off x="457200" y="1600200"/>
            <a:ext cx="8229600" cy="5141168"/>
          </a:xfrm>
        </p:spPr>
        <p:txBody>
          <a:bodyPr>
            <a:normAutofit fontScale="70000" lnSpcReduction="20000"/>
          </a:bodyPr>
          <a:lstStyle/>
          <a:p>
            <a:pPr lvl="0" algn="just"/>
            <a:r>
              <a:rPr lang="pl-PL" dirty="0" smtClean="0">
                <a:solidFill>
                  <a:srgbClr val="002060"/>
                </a:solidFill>
              </a:rPr>
              <a:t>Istotne jest wykazanie zrozumienia w stosunku do obaw dziecka, nie zaprzeczanie jego uczuciom (np. że nie ma się czego bać). Istotna jest tu pomoc dziecku w pokonaniu lęków np. poprzez pokazanie zdjęcia ulubionej nauczycielki, ulubionej zabawki </a:t>
            </a:r>
            <a:r>
              <a:rPr lang="pl-PL" dirty="0">
                <a:solidFill>
                  <a:srgbClr val="002060"/>
                </a:solidFill>
              </a:rPr>
              <a:t>(młodsze </a:t>
            </a:r>
            <a:r>
              <a:rPr lang="pl-PL" dirty="0" smtClean="0">
                <a:solidFill>
                  <a:srgbClr val="002060"/>
                </a:solidFill>
              </a:rPr>
              <a:t>dziecko), przypomnienie aktywności, z której dziecko czerpało radość, która miała miejsce w szkole (np. lekcje                              z ulubionego przedmiotu, koła zainteresowań, spotkanie </a:t>
            </a:r>
            <a:br>
              <a:rPr lang="pl-PL" dirty="0" smtClean="0">
                <a:solidFill>
                  <a:srgbClr val="002060"/>
                </a:solidFill>
              </a:rPr>
            </a:br>
            <a:r>
              <a:rPr lang="pl-PL" dirty="0" smtClean="0">
                <a:solidFill>
                  <a:srgbClr val="002060"/>
                </a:solidFill>
              </a:rPr>
              <a:t>z przyjaciółmi). Przede wszystkim nazwijmy jego emocje, niech pokaże na skali, jakie jest natężenie danej emocji, </a:t>
            </a:r>
            <a:br>
              <a:rPr lang="pl-PL" dirty="0" smtClean="0">
                <a:solidFill>
                  <a:srgbClr val="002060"/>
                </a:solidFill>
              </a:rPr>
            </a:br>
            <a:r>
              <a:rPr lang="pl-PL" dirty="0" smtClean="0">
                <a:solidFill>
                  <a:srgbClr val="002060"/>
                </a:solidFill>
              </a:rPr>
              <a:t>a wspólnie możecie znaleźć rozwiązanie na minimalizowanie emocji nieprzyjemnych.</a:t>
            </a:r>
          </a:p>
          <a:p>
            <a:pPr lvl="0" algn="just"/>
            <a:r>
              <a:rPr lang="pl-PL" dirty="0" smtClean="0">
                <a:solidFill>
                  <a:srgbClr val="002060"/>
                </a:solidFill>
              </a:rPr>
              <a:t>Czasem wystarczy obecność rodzica w tych chwilach, pokazanie dziecku, </a:t>
            </a:r>
            <a:r>
              <a:rPr lang="pl-PL" dirty="0">
                <a:solidFill>
                  <a:srgbClr val="002060"/>
                </a:solidFill>
              </a:rPr>
              <a:t>ż</a:t>
            </a:r>
            <a:r>
              <a:rPr lang="pl-PL" dirty="0" smtClean="0">
                <a:solidFill>
                  <a:srgbClr val="002060"/>
                </a:solidFill>
              </a:rPr>
              <a:t>e jest rozumiane przez dorosłych, </a:t>
            </a:r>
            <a:br>
              <a:rPr lang="pl-PL" dirty="0" smtClean="0">
                <a:solidFill>
                  <a:srgbClr val="002060"/>
                </a:solidFill>
              </a:rPr>
            </a:br>
            <a:r>
              <a:rPr lang="pl-PL" dirty="0" smtClean="0">
                <a:solidFill>
                  <a:srgbClr val="002060"/>
                </a:solidFill>
              </a:rPr>
              <a:t>że jego emocje są im znane, że dorosły je widzi, jako naturalną odpowiedź na nową rzeczywistość u dziecka, </a:t>
            </a:r>
            <a:br>
              <a:rPr lang="pl-PL" dirty="0" smtClean="0">
                <a:solidFill>
                  <a:srgbClr val="002060"/>
                </a:solidFill>
              </a:rPr>
            </a:br>
            <a:r>
              <a:rPr lang="pl-PL" dirty="0" smtClean="0">
                <a:solidFill>
                  <a:srgbClr val="002060"/>
                </a:solidFill>
              </a:rPr>
              <a:t>że dorosły je akceptuje.</a:t>
            </a:r>
          </a:p>
          <a:p>
            <a:endParaRPr lang="pl-PL" dirty="0"/>
          </a:p>
        </p:txBody>
      </p:sp>
    </p:spTree>
    <p:extLst>
      <p:ext uri="{BB962C8B-B14F-4D97-AF65-F5344CB8AC3E}">
        <p14:creationId xmlns:p14="http://schemas.microsoft.com/office/powerpoint/2010/main" val="184377061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850</Words>
  <Application>Microsoft Office PowerPoint</Application>
  <PresentationFormat>Pokaz na ekranie (4:3)</PresentationFormat>
  <Paragraphs>158</Paragraphs>
  <Slides>28</Slides>
  <Notes>0</Notes>
  <HiddenSlides>0</HiddenSlides>
  <MMClips>0</MMClips>
  <ScaleCrop>false</ScaleCrop>
  <HeadingPairs>
    <vt:vector size="6" baseType="variant">
      <vt:variant>
        <vt:lpstr>Używane czcionki</vt:lpstr>
      </vt:variant>
      <vt:variant>
        <vt:i4>3</vt:i4>
      </vt:variant>
      <vt:variant>
        <vt:lpstr>Motyw</vt:lpstr>
      </vt:variant>
      <vt:variant>
        <vt:i4>4</vt:i4>
      </vt:variant>
      <vt:variant>
        <vt:lpstr>Tytuły slajdów</vt:lpstr>
      </vt:variant>
      <vt:variant>
        <vt:i4>28</vt:i4>
      </vt:variant>
    </vt:vector>
  </HeadingPairs>
  <TitlesOfParts>
    <vt:vector size="35" baseType="lpstr">
      <vt:lpstr>Arial</vt:lpstr>
      <vt:lpstr>Calibri</vt:lpstr>
      <vt:lpstr>Wingdings</vt:lpstr>
      <vt:lpstr>Motyw pakietu Office</vt:lpstr>
      <vt:lpstr>1_Motyw pakietu Office</vt:lpstr>
      <vt:lpstr>2_Motyw pakietu Office</vt:lpstr>
      <vt:lpstr>3_Motyw pakietu Office</vt:lpstr>
      <vt:lpstr>Poradnia Psychologiczno - - Pedagogiczna nr 1 w Radomiu</vt:lpstr>
      <vt:lpstr>Prezentacja programu PowerPoint</vt:lpstr>
      <vt:lpstr>Potencjalne problemy, z jakimi może borykać się dziecko po powrocie  do szkoły</vt:lpstr>
      <vt:lpstr>Trudności w relacjach z rówieśnikami </vt:lpstr>
      <vt:lpstr>Pogorszenie koncentracji uwagi </vt:lpstr>
      <vt:lpstr>Spadek motywacji do nauki </vt:lpstr>
      <vt:lpstr>Pogorszenie ocen szkolnych </vt:lpstr>
      <vt:lpstr>Niechęć wyjścia dziecka z domu  do szkoły </vt:lpstr>
      <vt:lpstr>Niechęć wyjścia dziecka z domu  do szkoły – c. d.</vt:lpstr>
      <vt:lpstr>Napięcie – emocjonalne i fizyczne  </vt:lpstr>
      <vt:lpstr>Kłopoty z samooceną</vt:lpstr>
      <vt:lpstr>Kłopoty z samooceną</vt:lpstr>
      <vt:lpstr>Kłopoty z samooceną -  c. d.</vt:lpstr>
      <vt:lpstr>Konstruktywna informacja zwrotna (4 kroki) </vt:lpstr>
      <vt:lpstr>Informacja zwrotna - skup się na tym, co dobre </vt:lpstr>
      <vt:lpstr>Prezentacja programu PowerPoint</vt:lpstr>
      <vt:lpstr> </vt:lpstr>
      <vt:lpstr>Zasady prawidłowego chwalenia</vt:lpstr>
      <vt:lpstr>Prezentacja programu PowerPoint</vt:lpstr>
      <vt:lpstr>Prezentacja programu PowerPoint</vt:lpstr>
      <vt:lpstr>Prezentacja programu PowerPoint</vt:lpstr>
      <vt:lpstr>Kłopoty ze snem lub odżywianiem </vt:lpstr>
      <vt:lpstr>Prezentacja programu PowerPoint</vt:lpstr>
      <vt:lpstr>Pomocna literatura</vt:lpstr>
      <vt:lpstr>Źródła:</vt:lpstr>
      <vt:lpstr>Źródła – c. d.:</vt:lpstr>
      <vt:lpstr>Prezentacja programu PowerPoint</vt:lpstr>
      <vt:lpstr>Prezentacja programu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Poradnia psychologiczno - - pedagogiczna nr 1 w Radomiu</dc:title>
  <dc:creator>HP</dc:creator>
  <cp:lastModifiedBy>InteXPC</cp:lastModifiedBy>
  <cp:revision>31</cp:revision>
  <dcterms:created xsi:type="dcterms:W3CDTF">2021-05-26T08:45:06Z</dcterms:created>
  <dcterms:modified xsi:type="dcterms:W3CDTF">2021-05-28T10:54:50Z</dcterms:modified>
</cp:coreProperties>
</file>