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0" r:id="rId5"/>
    <p:sldId id="258" r:id="rId6"/>
    <p:sldId id="259" r:id="rId7"/>
    <p:sldId id="262" r:id="rId8"/>
    <p:sldId id="263" r:id="rId9"/>
    <p:sldId id="264" r:id="rId10"/>
    <p:sldId id="265" r:id="rId11"/>
    <p:sldId id="266" r:id="rId12"/>
    <p:sldId id="267" r:id="rId13"/>
    <p:sldId id="268" r:id="rId14"/>
    <p:sldId id="270" r:id="rId15"/>
    <p:sldId id="269" r:id="rId16"/>
    <p:sldId id="271"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0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D17FA3B-C404-4317-B0BC-953931111309}" type="datetimeFigureOut">
              <a:rPr lang="pl-PL" smtClean="0"/>
              <a:t>24.03.2021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D17FA3B-C404-4317-B0BC-953931111309}" type="datetimeFigureOut">
              <a:rPr lang="pl-PL" smtClean="0"/>
              <a:t>24.03.2021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D17FA3B-C404-4317-B0BC-953931111309}" type="datetimeFigureOut">
              <a:rPr lang="pl-PL" smtClean="0"/>
              <a:t>24.03.2021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D17FA3B-C404-4317-B0BC-953931111309}" type="datetimeFigureOut">
              <a:rPr lang="pl-PL" smtClean="0"/>
              <a:t>24.03.2021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D17FA3B-C404-4317-B0BC-953931111309}" type="datetimeFigureOut">
              <a:rPr lang="pl-PL" smtClean="0"/>
              <a:t>24.03.2021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24.03.2021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24.03.2021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7FA3B-C404-4317-B0BC-953931111309}" type="datetimeFigureOut">
              <a:rPr lang="pl-PL" smtClean="0"/>
              <a:t>24.03.2021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1897F-8F23-433E-A660-EFF8D3EDA506}"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solidFill>
                  <a:srgbClr val="00B050"/>
                </a:solidFill>
              </a:rPr>
              <a:t>Powstania Śląskie</a:t>
            </a:r>
            <a:endParaRPr lang="pl-PL" dirty="0">
              <a:solidFill>
                <a:srgbClr val="00B050"/>
              </a:solidFill>
            </a:endParaRPr>
          </a:p>
        </p:txBody>
      </p:sp>
      <p:sp>
        <p:nvSpPr>
          <p:cNvPr id="3" name="Podtytuł 2"/>
          <p:cNvSpPr>
            <a:spLocks noGrp="1"/>
          </p:cNvSpPr>
          <p:nvPr>
            <p:ph type="subTitle" idx="1"/>
          </p:nvPr>
        </p:nvSpPr>
        <p:spPr/>
        <p:txBody>
          <a:bodyPr/>
          <a:lstStyle/>
          <a:p>
            <a:endParaRPr lang="pl-PL"/>
          </a:p>
        </p:txBody>
      </p:sp>
    </p:spTree>
    <p:extLst>
      <p:ext uri="{BB962C8B-B14F-4D97-AF65-F5344CB8AC3E}">
        <p14:creationId xmlns:p14="http://schemas.microsoft.com/office/powerpoint/2010/main" val="3966451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09346"/>
            <a:ext cx="8389462" cy="461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18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solidFill>
                  <a:srgbClr val="00B0F0"/>
                </a:solidFill>
              </a:rPr>
              <a:t>Włączenie części Górnego </a:t>
            </a:r>
            <a:r>
              <a:rPr lang="pl-PL" dirty="0">
                <a:solidFill>
                  <a:srgbClr val="00B0F0"/>
                </a:solidFill>
              </a:rPr>
              <a:t>Ś</a:t>
            </a:r>
            <a:r>
              <a:rPr lang="pl-PL" dirty="0" smtClean="0">
                <a:solidFill>
                  <a:srgbClr val="00B0F0"/>
                </a:solidFill>
              </a:rPr>
              <a:t>ląska do Polski</a:t>
            </a:r>
            <a:endParaRPr lang="pl-PL" dirty="0">
              <a:solidFill>
                <a:srgbClr val="00B0F0"/>
              </a:solidFill>
            </a:endParaRPr>
          </a:p>
        </p:txBody>
      </p:sp>
      <p:sp>
        <p:nvSpPr>
          <p:cNvPr id="3" name="Symbol zastępczy zawartości 2"/>
          <p:cNvSpPr>
            <a:spLocks noGrp="1"/>
          </p:cNvSpPr>
          <p:nvPr>
            <p:ph idx="1"/>
          </p:nvPr>
        </p:nvSpPr>
        <p:spPr/>
        <p:txBody>
          <a:bodyPr>
            <a:normAutofit fontScale="62500" lnSpcReduction="20000"/>
          </a:bodyPr>
          <a:lstStyle/>
          <a:p>
            <a:pPr marL="0" indent="0">
              <a:buNone/>
            </a:pPr>
            <a:r>
              <a:rPr lang="pl-PL" dirty="0"/>
              <a:t>Po wydaniu decyzji dotyczącej podziału Górnego Śląska polskie stronnictwa polityczne i organizacje zawodowe utworzyły Naczelną Radę Ludową z Józefem Rymerem na czele. Na czele analogicznego organu niemieckiego – Wydziału Niemieckiego – stanął Hans </a:t>
            </a:r>
            <a:r>
              <a:rPr lang="pl-PL" dirty="0" err="1"/>
              <a:t>Lukaschek</a:t>
            </a:r>
            <a:r>
              <a:rPr lang="pl-PL" dirty="0"/>
              <a:t>. Rozpoczęła się ewakuacja wojsk Komisji Międzysojuszniczej, podczas której bojówki niemieckie rozpoczęły gwałtowną akcję terrorystyczną, w wyniku której zginął m.in. oficer francuski. 20 czerwca wojska polskie przekroczyły granicę koło Szopienic i wkroczyły na Śląsk. Władze polskie objęły powiat katowicki. Pierwszym wojewodą śląskim został Józef Rymer. 16 lipca 1922 r. podpisano w Katowicach dokument upamiętniający przejęcie części Śląska przez Rzeczpospolitą Polską.</a:t>
            </a:r>
          </a:p>
          <a:p>
            <a:pPr marL="0" indent="0">
              <a:buNone/>
            </a:pPr>
            <a:endParaRPr lang="pl-PL" dirty="0"/>
          </a:p>
          <a:p>
            <a:pPr marL="0" indent="0">
              <a:buNone/>
            </a:pPr>
            <a:r>
              <a:rPr lang="pl-PL" dirty="0"/>
              <a:t>W tym czasie na terenach przyznanych Niemcom rozpoczął się odwet na tych Ślązakach, którzy w okresie plebiscytowym działali na rzecz Polski. Zabraniano rozmawiać po polsku w lokalach publicznych, znieważając tych, którzy zakazu tego nie przestrzegali. Bojkotowano działaczy polskich, wprowadzano ograniczenia w działalności polskich organizacji.</a:t>
            </a:r>
          </a:p>
        </p:txBody>
      </p:sp>
    </p:spTree>
    <p:extLst>
      <p:ext uri="{BB962C8B-B14F-4D97-AF65-F5344CB8AC3E}">
        <p14:creationId xmlns:p14="http://schemas.microsoft.com/office/powerpoint/2010/main" val="1194359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solidFill>
                  <a:srgbClr val="00FF00"/>
                </a:solidFill>
              </a:rPr>
              <a:t>Upamiętnienie</a:t>
            </a:r>
            <a:endParaRPr lang="pl-PL" dirty="0">
              <a:solidFill>
                <a:srgbClr val="00FF00"/>
              </a:solidFill>
            </a:endParaRPr>
          </a:p>
        </p:txBody>
      </p:sp>
      <p:sp>
        <p:nvSpPr>
          <p:cNvPr id="3" name="Symbol zastępczy zawartości 2"/>
          <p:cNvSpPr>
            <a:spLocks noGrp="1"/>
          </p:cNvSpPr>
          <p:nvPr>
            <p:ph idx="1"/>
          </p:nvPr>
        </p:nvSpPr>
        <p:spPr/>
        <p:txBody>
          <a:bodyPr/>
          <a:lstStyle/>
          <a:p>
            <a:pPr marL="0" indent="0">
              <a:buNone/>
            </a:pPr>
            <a:r>
              <a:rPr lang="pl-PL" dirty="0" smtClean="0"/>
              <a:t>Uchwałą </a:t>
            </a:r>
            <a:r>
              <a:rPr lang="pl-PL" dirty="0"/>
              <a:t>Sejmu RP VIII kadencji z 20 lipca 2018 rok 2019 został ustanowiony Rokiem Powstań </a:t>
            </a:r>
            <a:r>
              <a:rPr lang="pl-PL" dirty="0" smtClean="0"/>
              <a:t>Śląskich. </a:t>
            </a:r>
            <a:r>
              <a:rPr lang="pl-PL" dirty="0"/>
              <a:t>Uchwałą z 2 grudnia 2020 Senat RP X kadencji zdecydował o ustanowieniu roku 2021 Rokiem Powstań </a:t>
            </a:r>
            <a:r>
              <a:rPr lang="pl-PL" dirty="0" smtClean="0"/>
              <a:t>Śląskich.</a:t>
            </a:r>
            <a:endParaRPr lang="pl-PL" dirty="0"/>
          </a:p>
        </p:txBody>
      </p:sp>
    </p:spTree>
    <p:extLst>
      <p:ext uri="{BB962C8B-B14F-4D97-AF65-F5344CB8AC3E}">
        <p14:creationId xmlns:p14="http://schemas.microsoft.com/office/powerpoint/2010/main" val="2070958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bg1"/>
          </a:solidFill>
        </p:spPr>
        <p:txBody>
          <a:bodyPr>
            <a:normAutofit/>
          </a:bodyPr>
          <a:lstStyle/>
          <a:p>
            <a:r>
              <a:rPr lang="pl-PL" dirty="0" smtClean="0">
                <a:solidFill>
                  <a:srgbClr val="000066"/>
                </a:solidFill>
              </a:rPr>
              <a:t>Pomniki</a:t>
            </a:r>
            <a:endParaRPr lang="pl-PL" dirty="0">
              <a:solidFill>
                <a:srgbClr val="000066"/>
              </a:solidFill>
            </a:endParaRPr>
          </a:p>
        </p:txBody>
      </p:sp>
      <p:sp>
        <p:nvSpPr>
          <p:cNvPr id="3" name="Symbol zastępczy zawartości 2"/>
          <p:cNvSpPr>
            <a:spLocks noGrp="1"/>
          </p:cNvSpPr>
          <p:nvPr>
            <p:ph idx="1"/>
          </p:nvPr>
        </p:nvSpPr>
        <p:spPr/>
        <p:txBody>
          <a:bodyPr>
            <a:normAutofit fontScale="62500" lnSpcReduction="20000"/>
          </a:bodyPr>
          <a:lstStyle/>
          <a:p>
            <a:pPr marL="0" indent="0">
              <a:buNone/>
            </a:pPr>
            <a:r>
              <a:rPr lang="pl-PL" dirty="0" smtClean="0"/>
              <a:t>Walki </a:t>
            </a:r>
            <a:r>
              <a:rPr lang="pl-PL" dirty="0"/>
              <a:t>w Powstaniach Śląskich zostały upamiętnione:</a:t>
            </a:r>
          </a:p>
          <a:p>
            <a:pPr marL="0" indent="0">
              <a:buNone/>
            </a:pPr>
            <a:endParaRPr lang="pl-PL" dirty="0"/>
          </a:p>
          <a:p>
            <a:pPr marL="0" indent="0">
              <a:buNone/>
            </a:pPr>
            <a:r>
              <a:rPr lang="pl-PL" dirty="0"/>
              <a:t>Grób Nieznanego Żołnierza w Warszawie – napis na jednej z tablic po 1990: „POWSTANIE GÓRNOŚLĄSKIE”,</a:t>
            </a:r>
          </a:p>
          <a:p>
            <a:pPr marL="0" indent="0">
              <a:buNone/>
            </a:pPr>
            <a:r>
              <a:rPr lang="pl-PL" dirty="0"/>
              <a:t>Pomnik Powstańców Śląskich w Katowicach,</a:t>
            </a:r>
          </a:p>
          <a:p>
            <a:pPr marL="0" indent="0">
              <a:buNone/>
            </a:pPr>
            <a:r>
              <a:rPr lang="pl-PL" dirty="0"/>
              <a:t>Pomnik Powstańców Śląskich w Wodzisławiu Śląskim,</a:t>
            </a:r>
          </a:p>
          <a:p>
            <a:pPr marL="0" indent="0">
              <a:buNone/>
            </a:pPr>
            <a:r>
              <a:rPr lang="pl-PL" dirty="0"/>
              <a:t>Pomnik Powstańca Śląskiego w Szopienicach,</a:t>
            </a:r>
          </a:p>
          <a:p>
            <a:pPr marL="0" indent="0">
              <a:buNone/>
            </a:pPr>
            <a:r>
              <a:rPr lang="pl-PL" dirty="0"/>
              <a:t>Pomnik Powstańców Śląskich w </a:t>
            </a:r>
            <a:r>
              <a:rPr lang="pl-PL" dirty="0" err="1"/>
              <a:t>Kostuchnie</a:t>
            </a:r>
            <a:r>
              <a:rPr lang="pl-PL" dirty="0"/>
              <a:t>,</a:t>
            </a:r>
          </a:p>
          <a:p>
            <a:pPr marL="0" indent="0">
              <a:buNone/>
            </a:pPr>
            <a:r>
              <a:rPr lang="pl-PL" dirty="0"/>
              <a:t>Pomnik Powstańców Śląskich w </a:t>
            </a:r>
            <a:r>
              <a:rPr lang="pl-PL" dirty="0" err="1"/>
              <a:t>Nikiszowcu</a:t>
            </a:r>
            <a:r>
              <a:rPr lang="pl-PL" dirty="0"/>
              <a:t>,</a:t>
            </a:r>
          </a:p>
          <a:p>
            <a:pPr marL="0" indent="0">
              <a:buNone/>
            </a:pPr>
            <a:r>
              <a:rPr lang="pl-PL" dirty="0"/>
              <a:t>Pomnik Powstańców Śląskich w Raciborzu,</a:t>
            </a:r>
          </a:p>
          <a:p>
            <a:pPr marL="0" indent="0">
              <a:buNone/>
            </a:pPr>
            <a:r>
              <a:rPr lang="pl-PL" dirty="0"/>
              <a:t>Pomnik Powstańców Śląskich w Lipiny,</a:t>
            </a:r>
          </a:p>
          <a:p>
            <a:pPr marL="0" indent="0">
              <a:buNone/>
            </a:pPr>
            <a:r>
              <a:rPr lang="pl-PL" dirty="0"/>
              <a:t>Pomnik Weteranów Powstań Śląskich w Lędzinach.</a:t>
            </a:r>
          </a:p>
          <a:p>
            <a:pPr marL="0" indent="0">
              <a:buNone/>
            </a:pPr>
            <a:r>
              <a:rPr lang="pl-PL" dirty="0"/>
              <a:t>Park Leśny im. Powstańców Śląskich w Radlinie</a:t>
            </a:r>
          </a:p>
          <a:p>
            <a:pPr marL="0" indent="0">
              <a:buNone/>
            </a:pPr>
            <a:r>
              <a:rPr lang="pl-PL" dirty="0"/>
              <a:t>Pomnik Powstańca Śląskiego w Zdzieszowicach</a:t>
            </a:r>
          </a:p>
        </p:txBody>
      </p:sp>
    </p:spTree>
    <p:extLst>
      <p:ext uri="{BB962C8B-B14F-4D97-AF65-F5344CB8AC3E}">
        <p14:creationId xmlns:p14="http://schemas.microsoft.com/office/powerpoint/2010/main" val="919356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a:bodyPr>
          <a:lstStyle/>
          <a:p>
            <a:pPr marL="0" indent="0">
              <a:buNone/>
            </a:pPr>
            <a:endParaRPr lang="pl-PL"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06216"/>
            <a:ext cx="1911648" cy="254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9913" y="1347855"/>
            <a:ext cx="2734591" cy="2050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243" y="3875140"/>
            <a:ext cx="1738909" cy="2319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188640"/>
            <a:ext cx="2372151" cy="177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1553" y="2996952"/>
            <a:ext cx="3360975" cy="239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3808" y="3284984"/>
            <a:ext cx="2304256" cy="3073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180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solidFill>
                  <a:schemeClr val="bg1">
                    <a:lumMod val="50000"/>
                  </a:schemeClr>
                </a:solidFill>
              </a:rPr>
              <a:t>Ulice</a:t>
            </a:r>
            <a:endParaRPr lang="pl-PL" dirty="0">
              <a:solidFill>
                <a:schemeClr val="bg1">
                  <a:lumMod val="50000"/>
                </a:schemeClr>
              </a:solidFill>
            </a:endParaRPr>
          </a:p>
        </p:txBody>
      </p:sp>
      <p:sp>
        <p:nvSpPr>
          <p:cNvPr id="3" name="Symbol zastępczy zawartości 2"/>
          <p:cNvSpPr>
            <a:spLocks noGrp="1"/>
          </p:cNvSpPr>
          <p:nvPr>
            <p:ph idx="1"/>
          </p:nvPr>
        </p:nvSpPr>
        <p:spPr/>
        <p:txBody>
          <a:bodyPr/>
          <a:lstStyle/>
          <a:p>
            <a:pPr marL="0" indent="0">
              <a:buNone/>
            </a:pPr>
            <a:r>
              <a:rPr lang="pl-PL" dirty="0"/>
              <a:t>W kilkunastu miejscowościach w Polsce znajdują się ulice Powstańców Śląskich</a:t>
            </a:r>
          </a:p>
        </p:txBody>
      </p:sp>
    </p:spTree>
    <p:extLst>
      <p:ext uri="{BB962C8B-B14F-4D97-AF65-F5344CB8AC3E}">
        <p14:creationId xmlns:p14="http://schemas.microsoft.com/office/powerpoint/2010/main" val="2403398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marL="0" indent="0" algn="ctr">
              <a:buNone/>
            </a:pPr>
            <a:endParaRPr lang="pl-PL" sz="5500" smtClean="0"/>
          </a:p>
          <a:p>
            <a:pPr marL="0" indent="0" algn="ctr">
              <a:buNone/>
            </a:pPr>
            <a:r>
              <a:rPr lang="pl-PL" sz="5500" smtClean="0"/>
              <a:t>Dziękuję </a:t>
            </a:r>
            <a:r>
              <a:rPr lang="pl-PL" sz="5500" dirty="0" smtClean="0"/>
              <a:t>za uwagę </a:t>
            </a:r>
          </a:p>
          <a:p>
            <a:pPr marL="0" indent="0" algn="ctr">
              <a:buNone/>
            </a:pPr>
            <a:r>
              <a:rPr lang="pl-PL" sz="5500" dirty="0" smtClean="0"/>
              <a:t>Amelia </a:t>
            </a:r>
            <a:r>
              <a:rPr lang="pl-PL" sz="5500" dirty="0" err="1" smtClean="0"/>
              <a:t>Gozdan</a:t>
            </a:r>
            <a:endParaRPr lang="pl-PL" sz="5500" dirty="0"/>
          </a:p>
        </p:txBody>
      </p:sp>
    </p:spTree>
    <p:extLst>
      <p:ext uri="{BB962C8B-B14F-4D97-AF65-F5344CB8AC3E}">
        <p14:creationId xmlns:p14="http://schemas.microsoft.com/office/powerpoint/2010/main" val="2351954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buNone/>
            </a:pPr>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25" y="764704"/>
            <a:ext cx="9721202" cy="534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810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FF0000"/>
                </a:solidFill>
              </a:rPr>
              <a:t>Czym były powstania śląskie?</a:t>
            </a:r>
            <a:endParaRPr lang="pl-PL" dirty="0">
              <a:solidFill>
                <a:srgbClr val="FF0000"/>
              </a:solidFill>
            </a:endParaRPr>
          </a:p>
        </p:txBody>
      </p:sp>
      <p:sp>
        <p:nvSpPr>
          <p:cNvPr id="3" name="Symbol zastępczy zawartości 2"/>
          <p:cNvSpPr>
            <a:spLocks noGrp="1"/>
          </p:cNvSpPr>
          <p:nvPr>
            <p:ph idx="1"/>
          </p:nvPr>
        </p:nvSpPr>
        <p:spPr/>
        <p:txBody>
          <a:bodyPr/>
          <a:lstStyle/>
          <a:p>
            <a:pPr marL="0" indent="0">
              <a:buNone/>
            </a:pPr>
            <a:r>
              <a:rPr lang="pl-PL" dirty="0"/>
              <a:t>Powstania śląskie – trzy konflikty zbrojne na Górnym Śląsku, które miały miejsce w latach 1919–1921 między ludnością polską i </a:t>
            </a:r>
            <a:r>
              <a:rPr lang="pl-PL" dirty="0" smtClean="0"/>
              <a:t>niemiecką. </a:t>
            </a:r>
            <a:r>
              <a:rPr lang="pl-PL" dirty="0"/>
              <a:t>Odbyły się one w okresie formowania się Państwa Polskiego po zakończeniu I wojny światowej.</a:t>
            </a:r>
          </a:p>
        </p:txBody>
      </p:sp>
    </p:spTree>
    <p:extLst>
      <p:ext uri="{BB962C8B-B14F-4D97-AF65-F5344CB8AC3E}">
        <p14:creationId xmlns:p14="http://schemas.microsoft.com/office/powerpoint/2010/main" val="2119181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195"/>
            <a:ext cx="5472608" cy="686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26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accent6">
                    <a:lumMod val="50000"/>
                  </a:schemeClr>
                </a:solidFill>
              </a:rPr>
              <a:t>I powstanie śląskie</a:t>
            </a:r>
            <a:endParaRPr lang="pl-PL" dirty="0">
              <a:solidFill>
                <a:schemeClr val="accent6">
                  <a:lumMod val="50000"/>
                </a:schemeClr>
              </a:solidFill>
            </a:endParaRPr>
          </a:p>
        </p:txBody>
      </p:sp>
      <p:sp>
        <p:nvSpPr>
          <p:cNvPr id="3" name="Symbol zastępczy zawartości 2"/>
          <p:cNvSpPr>
            <a:spLocks noGrp="1"/>
          </p:cNvSpPr>
          <p:nvPr>
            <p:ph idx="1"/>
          </p:nvPr>
        </p:nvSpPr>
        <p:spPr/>
        <p:txBody>
          <a:bodyPr>
            <a:normAutofit fontScale="77500" lnSpcReduction="20000"/>
          </a:bodyPr>
          <a:lstStyle/>
          <a:p>
            <a:pPr marL="0" indent="0">
              <a:buNone/>
            </a:pPr>
            <a:r>
              <a:rPr lang="pl-PL" dirty="0"/>
              <a:t>I powstanie pod wodzą Alfonsa Zgrzebnioka wybuchło samorzutnie 16 sierpnia 1919 r. w związku z aresztowaniem śląskich przywódców Polskiej Organizacji Wojskowej i niezadowoleniem ludności polskiej z terroru i represji niemieckich, których przejawem była m.in. masakra w Mysłowicach. Powstanie objęło głównie powiaty pszczyński i rybnicki oraz część okręgu przemysłowego. Powstanie stłumione zostało przez Niemców do 24 sierpnia 1919 r. Rząd Polski, który był zaangażowany militarnie w wojnę polsko-bolszewicką, nie mógł wesprzeć powstania. Jedynym celem, jaki osiągnięto, było zmuszenie władz niemieckich do ogłoszenia amnestii, zaś na obszarze plebiscytowym wciąż panowały siejące terror bojówki.</a:t>
            </a:r>
          </a:p>
        </p:txBody>
      </p:sp>
    </p:spTree>
    <p:extLst>
      <p:ext uri="{BB962C8B-B14F-4D97-AF65-F5344CB8AC3E}">
        <p14:creationId xmlns:p14="http://schemas.microsoft.com/office/powerpoint/2010/main" val="1958326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81000"/>
            <a:ext cx="8229600" cy="1143000"/>
          </a:xfrm>
        </p:spPr>
        <p:txBody>
          <a:bodyPr/>
          <a:lstStyle/>
          <a:p>
            <a:endParaRPr lang="pl-PL"/>
          </a:p>
        </p:txBody>
      </p:sp>
      <p:sp>
        <p:nvSpPr>
          <p:cNvPr id="3" name="Symbol zastępczy zawartości 2"/>
          <p:cNvSpPr>
            <a:spLocks noGrp="1"/>
          </p:cNvSpPr>
          <p:nvPr>
            <p:ph idx="1"/>
          </p:nvPr>
        </p:nvSpPr>
        <p:spPr/>
        <p:txBody>
          <a:bodyPr/>
          <a:lstStyle/>
          <a:p>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7855520" cy="471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957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lumMod val="50000"/>
                  </a:schemeClr>
                </a:solidFill>
              </a:rPr>
              <a:t>II powstanie śląskie</a:t>
            </a:r>
            <a:endParaRPr lang="pl-PL" dirty="0">
              <a:solidFill>
                <a:schemeClr val="bg1">
                  <a:lumMod val="50000"/>
                </a:schemeClr>
              </a:solidFill>
            </a:endParaRPr>
          </a:p>
        </p:txBody>
      </p:sp>
      <p:sp>
        <p:nvSpPr>
          <p:cNvPr id="3" name="Symbol zastępczy zawartości 2"/>
          <p:cNvSpPr>
            <a:spLocks noGrp="1"/>
          </p:cNvSpPr>
          <p:nvPr>
            <p:ph idx="1"/>
          </p:nvPr>
        </p:nvSpPr>
        <p:spPr/>
        <p:txBody>
          <a:bodyPr>
            <a:normAutofit fontScale="77500" lnSpcReduction="20000"/>
          </a:bodyPr>
          <a:lstStyle/>
          <a:p>
            <a:pPr marL="0" indent="0">
              <a:buNone/>
            </a:pPr>
            <a:r>
              <a:rPr lang="pl-PL" dirty="0"/>
              <a:t>II powstanie pod wodzą Alfonsa Zgrzebnioka wymierzone było w niemiecką dominację we władzach administracyjnych prowincji i zapewnienia bezpieczeństwa ludności polskojęzycznej. Wybuchło po licznych aktach terroru ze strony niemieckiej. Powstanie objęło swym zasięgiem cały obszar okręgu przemysłowego oraz część powiatu rybnickiego.</a:t>
            </a:r>
          </a:p>
          <a:p>
            <a:pPr marL="0" indent="0">
              <a:buNone/>
            </a:pPr>
            <a:endParaRPr lang="pl-PL" dirty="0"/>
          </a:p>
          <a:p>
            <a:pPr marL="0" indent="0">
              <a:buNone/>
            </a:pPr>
            <a:r>
              <a:rPr lang="pl-PL" dirty="0"/>
              <a:t>Komisja Międzysojusznicza zażądała wstrzymania walk, lecz Zgrzebniokowi udało się uzyskać dostęp Polaków do tymczasowej administracji, likwidację znienawidzonej przez Polaków niemieckiej policji </a:t>
            </a:r>
            <a:r>
              <a:rPr lang="pl-PL" dirty="0" err="1"/>
              <a:t>Sipo</a:t>
            </a:r>
            <a:r>
              <a:rPr lang="pl-PL" dirty="0"/>
              <a:t> oraz udział w nowych organach bezpieczeństwa. W ten sposób cele powstania zostały osiągnięte, zaś Polacy uzyskali znacznie lepsze warunki do kampanii przed plebiscytem.</a:t>
            </a:r>
          </a:p>
        </p:txBody>
      </p:sp>
    </p:spTree>
    <p:extLst>
      <p:ext uri="{BB962C8B-B14F-4D97-AF65-F5344CB8AC3E}">
        <p14:creationId xmlns:p14="http://schemas.microsoft.com/office/powerpoint/2010/main" val="714018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buNone/>
            </a:pPr>
            <a:endParaRPr lang="pl-P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08720"/>
            <a:ext cx="7771725" cy="485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768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FF0066"/>
                </a:solidFill>
              </a:rPr>
              <a:t>III powstanie śląskie</a:t>
            </a:r>
            <a:endParaRPr lang="pl-PL" dirty="0">
              <a:solidFill>
                <a:srgbClr val="FF0066"/>
              </a:solidFill>
            </a:endParaRPr>
          </a:p>
        </p:txBody>
      </p:sp>
      <p:sp>
        <p:nvSpPr>
          <p:cNvPr id="3" name="Symbol zastępczy zawartości 2"/>
          <p:cNvSpPr>
            <a:spLocks noGrp="1"/>
          </p:cNvSpPr>
          <p:nvPr>
            <p:ph idx="1"/>
          </p:nvPr>
        </p:nvSpPr>
        <p:spPr/>
        <p:txBody>
          <a:bodyPr>
            <a:normAutofit fontScale="55000" lnSpcReduction="20000"/>
          </a:bodyPr>
          <a:lstStyle/>
          <a:p>
            <a:pPr marL="0" indent="0">
              <a:buNone/>
            </a:pPr>
            <a:r>
              <a:rPr lang="pl-PL" dirty="0"/>
              <a:t>III powstanie, pod wodzą Wojciecha Korfantego, miało na celu poprawę niekorzystnego dla Polaków wyniku Plebiscytu na Górnym Śląsku. Na mocy postanowień traktatu wersalskiego decyzję, do którego państwa należeć będzie Górny Śląsk, oddano w ręce ludności mającej się wypowiedzieć w 1921 r. W plebiscycie większość ludności (59,6%) opowiedziała się za Niemcami. Na życzenie Polski dopuszczono do głosowania Górnoślązaków mieszkających poza granicami Śląska, ponieważ liczono na głosy Górnoślązaków z Belgii, Zagłębia Ruhry i Zagłębia Dąbrowskiego. W konsekwencji głosy tych ludzi zaważyły na wygraniu plebiscytu przez Niemcy.</a:t>
            </a:r>
          </a:p>
          <a:p>
            <a:pPr marL="0" indent="0">
              <a:buNone/>
            </a:pPr>
            <a:endParaRPr lang="pl-PL" dirty="0"/>
          </a:p>
          <a:p>
            <a:pPr marL="0" indent="0">
              <a:buNone/>
            </a:pPr>
            <a:r>
              <a:rPr lang="pl-PL" dirty="0"/>
              <a:t>III powstanie śląskie wybuchło w nocy z 2 na 3 maja 1921 r. i było największym zrywem powstańczym Ślązaków w XX w. W czasie III powstania doszło do dwóch dużych bitew powstańców z Niemcami w rejonie Góry Świętej Anny i pod Olzą. Były to najkrwawsze starcia w czasie powstań śląskich.</a:t>
            </a:r>
          </a:p>
          <a:p>
            <a:pPr marL="0" indent="0">
              <a:buNone/>
            </a:pPr>
            <a:endParaRPr lang="pl-PL" dirty="0"/>
          </a:p>
          <a:p>
            <a:pPr marL="0" indent="0">
              <a:buNone/>
            </a:pPr>
            <a:r>
              <a:rPr lang="pl-PL" dirty="0"/>
              <a:t>W 1922 r. podpisano w Genewie konwencję w sprawie Śląska, według której obszar przyznany Polsce powiększony został do ok. ⅓ spornego terytorium. Konwencja była korzystna dla Polski, jeśli chodzi o istniejące na nim obiekty przemysłowe. Polsce przypadło 50% hutnictwa i 76% kopalń węgla.</a:t>
            </a:r>
          </a:p>
        </p:txBody>
      </p:sp>
    </p:spTree>
    <p:extLst>
      <p:ext uri="{BB962C8B-B14F-4D97-AF65-F5344CB8AC3E}">
        <p14:creationId xmlns:p14="http://schemas.microsoft.com/office/powerpoint/2010/main" val="269597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755</Words>
  <Application>Microsoft Office PowerPoint</Application>
  <PresentationFormat>Pokaz na ekranie (4:3)</PresentationFormat>
  <Paragraphs>40</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Motyw pakietu Office</vt:lpstr>
      <vt:lpstr>Powstania Śląskie</vt:lpstr>
      <vt:lpstr>Prezentacja programu PowerPoint</vt:lpstr>
      <vt:lpstr>Czym były powstania śląskie?</vt:lpstr>
      <vt:lpstr>Prezentacja programu PowerPoint</vt:lpstr>
      <vt:lpstr>I powstanie śląskie</vt:lpstr>
      <vt:lpstr>Prezentacja programu PowerPoint</vt:lpstr>
      <vt:lpstr>II powstanie śląskie</vt:lpstr>
      <vt:lpstr>Prezentacja programu PowerPoint</vt:lpstr>
      <vt:lpstr>III powstanie śląskie</vt:lpstr>
      <vt:lpstr>Prezentacja programu PowerPoint</vt:lpstr>
      <vt:lpstr>Włączenie części Górnego Śląska do Polski</vt:lpstr>
      <vt:lpstr>Upamiętnienie</vt:lpstr>
      <vt:lpstr>Pomniki</vt:lpstr>
      <vt:lpstr>Prezentacja programu PowerPoint</vt:lpstr>
      <vt:lpstr>Ulice</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Powstania Śląskie</dc:title>
  <dc:creator>Amelka i Lenka</dc:creator>
  <cp:lastModifiedBy>xxx</cp:lastModifiedBy>
  <cp:revision>4</cp:revision>
  <dcterms:created xsi:type="dcterms:W3CDTF">2021-03-24T14:34:21Z</dcterms:created>
  <dcterms:modified xsi:type="dcterms:W3CDTF">2021-03-24T15:03:44Z</dcterms:modified>
</cp:coreProperties>
</file>