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5" r:id="rId6"/>
    <p:sldId id="266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7465-346E-470D-BD6C-36E40CDB3E6C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955D-29CA-493A-AEFF-4FC44C3BA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21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7465-346E-470D-BD6C-36E40CDB3E6C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955D-29CA-493A-AEFF-4FC44C3BA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2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7465-346E-470D-BD6C-36E40CDB3E6C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955D-29CA-493A-AEFF-4FC44C3BA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65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7465-346E-470D-BD6C-36E40CDB3E6C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955D-29CA-493A-AEFF-4FC44C3BA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7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7465-346E-470D-BD6C-36E40CDB3E6C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955D-29CA-493A-AEFF-4FC44C3BA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73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7465-346E-470D-BD6C-36E40CDB3E6C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955D-29CA-493A-AEFF-4FC44C3BA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83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7465-346E-470D-BD6C-36E40CDB3E6C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955D-29CA-493A-AEFF-4FC44C3BA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19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7465-346E-470D-BD6C-36E40CDB3E6C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955D-29CA-493A-AEFF-4FC44C3BA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70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7465-346E-470D-BD6C-36E40CDB3E6C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955D-29CA-493A-AEFF-4FC44C3BA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52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7465-346E-470D-BD6C-36E40CDB3E6C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955D-29CA-493A-AEFF-4FC44C3BA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43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7465-346E-470D-BD6C-36E40CDB3E6C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955D-29CA-493A-AEFF-4FC44C3BA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06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A7465-346E-470D-BD6C-36E40CDB3E6C}" type="datetimeFigureOut">
              <a:rPr lang="pl-PL" smtClean="0"/>
              <a:t>2021-03-30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955D-29CA-493A-AEFF-4FC44C3BA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24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3203848" cy="1700808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Algerian" panose="04020705040A02060702" pitchFamily="82" charset="0"/>
              </a:rPr>
              <a:t>Stefan Wyszyński</a:t>
            </a:r>
            <a:endParaRPr lang="pl-PL" sz="4000" dirty="0">
              <a:latin typeface="Algerian" panose="04020705040A020607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9145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8222"/>
            <a:ext cx="1847850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10" y="1848222"/>
            <a:ext cx="1993900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14966" y="4725144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Mały Stefan z matką  </a:t>
            </a:r>
          </a:p>
          <a:p>
            <a:r>
              <a:rPr lang="pl-PL" dirty="0" smtClean="0"/>
              <a:t>Julianną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03848" y="4708874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7 letni Stefan z ojcem   </a:t>
            </a:r>
          </a:p>
          <a:p>
            <a:r>
              <a:rPr lang="pl-PL" dirty="0" smtClean="0"/>
              <a:t>Stanisławem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084169" y="472514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11 letni Stefan przed wyjazdem do gimnazjum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Stefan Wyszyński urodził się 3 sierpnia 1901 r. w  miejscowości Zuzela nad Bugiem 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222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• 1948 - po śmierci prymasa Augusta Hlonda, Wyszyński  został niespodziewanie mianowany arcybiskupem  metropolitą gnieźnieńskim i warszawskim oraz prymasem  Polski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120032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• 12 stycznia 1953 na konsystorzu w Rzymie został  nominowany przez papieża Piusa XII kardynałem</a:t>
            </a:r>
          </a:p>
          <a:p>
            <a:r>
              <a:rPr lang="pl-PL" dirty="0" smtClean="0"/>
              <a:t>• Brał udział w łącznie czterech konklawe: 1958, 1963 (był  wtedy jedynym przedstawicielem Europy Wschodniej)  oraz w sierpniu i październiku 1978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316468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• 14 lutego 1950 – </a:t>
            </a:r>
          </a:p>
          <a:p>
            <a:r>
              <a:rPr lang="pl-PL" dirty="0" smtClean="0"/>
              <a:t>doprowadził do  </a:t>
            </a:r>
          </a:p>
          <a:p>
            <a:r>
              <a:rPr lang="pl-PL" dirty="0" smtClean="0"/>
              <a:t>porozumienia z władzami  </a:t>
            </a:r>
          </a:p>
          <a:p>
            <a:r>
              <a:rPr lang="pl-PL" dirty="0" smtClean="0"/>
              <a:t>komunistycznymi.  </a:t>
            </a:r>
          </a:p>
          <a:p>
            <a:r>
              <a:rPr lang="pl-PL" dirty="0" smtClean="0"/>
              <a:t>Gwarantowało ono m. in.  </a:t>
            </a:r>
          </a:p>
          <a:p>
            <a:r>
              <a:rPr lang="pl-PL" dirty="0" smtClean="0"/>
              <a:t>wychowanie religijne  </a:t>
            </a:r>
          </a:p>
          <a:p>
            <a:r>
              <a:rPr lang="pl-PL" dirty="0" smtClean="0"/>
              <a:t>młodzieży oraz opiekę </a:t>
            </a:r>
          </a:p>
          <a:p>
            <a:r>
              <a:rPr lang="pl-PL" dirty="0" smtClean="0"/>
              <a:t>duszpasterską w  </a:t>
            </a:r>
          </a:p>
          <a:p>
            <a:r>
              <a:rPr lang="pl-PL" dirty="0" smtClean="0"/>
              <a:t>szpitalach, wojsku i  </a:t>
            </a:r>
          </a:p>
          <a:p>
            <a:r>
              <a:rPr lang="pl-PL" dirty="0" smtClean="0"/>
              <a:t>więzieniach. Jednak  </a:t>
            </a:r>
          </a:p>
          <a:p>
            <a:r>
              <a:rPr lang="pl-PL" dirty="0" smtClean="0"/>
              <a:t>ówczesny rząd nie  </a:t>
            </a:r>
          </a:p>
          <a:p>
            <a:r>
              <a:rPr lang="pl-PL" dirty="0" smtClean="0"/>
              <a:t>respektował podjętych  </a:t>
            </a:r>
          </a:p>
          <a:p>
            <a:r>
              <a:rPr lang="pl-PL" dirty="0" smtClean="0"/>
              <a:t>zobowiązań.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715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04812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0" y="188640"/>
            <a:ext cx="48359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Muzeum Lat Dziecięcych Stefana  </a:t>
            </a:r>
          </a:p>
          <a:p>
            <a:r>
              <a:rPr lang="pl-PL" sz="2800" dirty="0" smtClean="0"/>
              <a:t>Wyszyńskiego znajdujące się w  </a:t>
            </a:r>
          </a:p>
          <a:p>
            <a:r>
              <a:rPr lang="pl-PL" sz="2800" dirty="0" smtClean="0"/>
              <a:t>budynku starej szkoły podstawowej  </a:t>
            </a:r>
          </a:p>
          <a:p>
            <a:r>
              <a:rPr lang="pl-PL" sz="2800" dirty="0" smtClean="0"/>
              <a:t>uczęszczanej przez przyszłego  </a:t>
            </a:r>
          </a:p>
          <a:p>
            <a:r>
              <a:rPr lang="pl-PL" sz="2800" dirty="0" smtClean="0"/>
              <a:t>Kardynała w Zuzeli 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3779912" y="4365104"/>
            <a:ext cx="48476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800" dirty="0" smtClean="0"/>
              <a:t>Lata nauki</a:t>
            </a:r>
            <a:endParaRPr lang="pl-PL" sz="8800" dirty="0"/>
          </a:p>
        </p:txBody>
      </p:sp>
    </p:spTree>
    <p:extLst>
      <p:ext uri="{BB962C8B-B14F-4D97-AF65-F5344CB8AC3E}">
        <p14:creationId xmlns:p14="http://schemas.microsoft.com/office/powerpoint/2010/main" val="31663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6678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• 1912–1915 - był uczniem Gimnazjum Wojciecha Górskiego  w Warszawie </a:t>
            </a:r>
          </a:p>
          <a:p>
            <a:r>
              <a:rPr lang="pl-PL" sz="3200" dirty="0" smtClean="0"/>
              <a:t>• 1915–1917 - uczęszczał do Prywatnej Siedmioklasowej  Szkoły Handlowej Męskiej w Łomży </a:t>
            </a:r>
          </a:p>
          <a:p>
            <a:r>
              <a:rPr lang="pl-PL" sz="3200" dirty="0" smtClean="0"/>
              <a:t>• 1917–1920 - uczył się w liceum włocławskim im. Piusa X  (Niższe Seminarium Duchowne) </a:t>
            </a:r>
          </a:p>
          <a:p>
            <a:r>
              <a:rPr lang="pl-PL" sz="3200" dirty="0" smtClean="0"/>
              <a:t>• 1920–1924 - był klerykiem  </a:t>
            </a:r>
          </a:p>
          <a:p>
            <a:r>
              <a:rPr lang="pl-PL" sz="3200" dirty="0" smtClean="0"/>
              <a:t>Wyższego Seminarium  </a:t>
            </a:r>
          </a:p>
          <a:p>
            <a:r>
              <a:rPr lang="pl-PL" sz="3200" dirty="0" smtClean="0"/>
              <a:t>Duchownego we Włocławku </a:t>
            </a:r>
            <a:endParaRPr lang="pl-PL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56469"/>
            <a:ext cx="3112169" cy="409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43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166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/>
              <a:t>• 3 sierpnia 1924 (w dniu  swoich 23. urodzin)  przyjął święcenia  </a:t>
            </a:r>
          </a:p>
          <a:p>
            <a:r>
              <a:rPr lang="pl-PL" sz="2400" dirty="0" smtClean="0"/>
              <a:t>kapłańskie we  </a:t>
            </a:r>
          </a:p>
          <a:p>
            <a:r>
              <a:rPr lang="pl-PL" sz="2400" dirty="0" smtClean="0"/>
              <a:t>włocławskiej bazylice  katedralnej </a:t>
            </a:r>
            <a:endParaRPr lang="pl-P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9" y="1979864"/>
            <a:ext cx="3590925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496"/>
            <a:ext cx="2584698" cy="372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086200" y="362227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 smtClean="0"/>
              <a:t>Biskup Wojciech Owczarek,  który udzielał święceń </a:t>
            </a:r>
          </a:p>
          <a:p>
            <a:r>
              <a:rPr lang="pl-PL" sz="2800" dirty="0" smtClean="0"/>
              <a:t>kapłańskich Stefanowi  </a:t>
            </a:r>
          </a:p>
          <a:p>
            <a:r>
              <a:rPr lang="pl-PL" sz="2800" dirty="0" smtClean="0"/>
              <a:t>Wyszyńskiemu </a:t>
            </a: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1835696" y="5517232"/>
            <a:ext cx="41331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200" dirty="0" smtClean="0"/>
              <a:t>Święcenia 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340610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35" y="16225"/>
            <a:ext cx="2536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dirty="0" smtClean="0"/>
              <a:t>Studia </a:t>
            </a:r>
            <a:endParaRPr lang="pl-PL" sz="6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20175" cy="332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53007" y="40608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/>
              <a:t>Wydział Prawa, Prawa  </a:t>
            </a:r>
          </a:p>
          <a:p>
            <a:r>
              <a:rPr lang="pl-PL" sz="2000" dirty="0" smtClean="0"/>
              <a:t>Kanonicznego i Administracji  </a:t>
            </a:r>
          </a:p>
          <a:p>
            <a:r>
              <a:rPr lang="pl-PL" sz="2000" dirty="0" smtClean="0"/>
              <a:t>Katolickiego Uniwersytetu  </a:t>
            </a:r>
          </a:p>
          <a:p>
            <a:r>
              <a:rPr lang="pl-PL" sz="2000" dirty="0" smtClean="0"/>
              <a:t>Lubelskiego Jana Pawła II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9321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3840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 smtClean="0"/>
              <a:t>A co po studiach?</a:t>
            </a:r>
            <a:endParaRPr lang="pl-PL" sz="4000" dirty="0"/>
          </a:p>
        </p:txBody>
      </p:sp>
      <p:sp>
        <p:nvSpPr>
          <p:cNvPr id="3" name="Prostokąt 2"/>
          <p:cNvSpPr/>
          <p:nvPr/>
        </p:nvSpPr>
        <p:spPr>
          <a:xfrm>
            <a:off x="-25687" y="72457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/>
              <a:t>• Od 1932 pełnił obowiązki redaktora  </a:t>
            </a:r>
          </a:p>
          <a:p>
            <a:r>
              <a:rPr lang="pl-PL" sz="2400" dirty="0" smtClean="0"/>
              <a:t>naczelnego miesięcznika  </a:t>
            </a:r>
          </a:p>
          <a:p>
            <a:r>
              <a:rPr lang="pl-PL" sz="2400" dirty="0" smtClean="0"/>
              <a:t>włocławskiego „Ateneum Kapłańskie” </a:t>
            </a:r>
          </a:p>
          <a:p>
            <a:r>
              <a:rPr lang="pl-PL" sz="2400" dirty="0" smtClean="0"/>
              <a:t>• Kierując Sodalicją Mariańską,  </a:t>
            </a:r>
          </a:p>
          <a:p>
            <a:r>
              <a:rPr lang="pl-PL" sz="2400" dirty="0" smtClean="0"/>
              <a:t>prowadził chrześcijański uniwersytet  </a:t>
            </a:r>
          </a:p>
          <a:p>
            <a:r>
              <a:rPr lang="pl-PL" sz="2400" dirty="0" smtClean="0"/>
              <a:t>robotniczy i działalność </a:t>
            </a:r>
            <a:r>
              <a:rPr lang="pl-PL" sz="2400" dirty="0" err="1" smtClean="0"/>
              <a:t>społeczno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oświatową w chrześcijańskich  </a:t>
            </a:r>
          </a:p>
          <a:p>
            <a:r>
              <a:rPr lang="pl-PL" sz="2400" dirty="0" smtClean="0"/>
              <a:t>związkach zawodowych </a:t>
            </a:r>
          </a:p>
          <a:p>
            <a:r>
              <a:rPr lang="pl-PL" sz="2400" dirty="0" smtClean="0"/>
              <a:t>• w 1937 powołano Stronnictwo Pracy,  </a:t>
            </a:r>
          </a:p>
          <a:p>
            <a:r>
              <a:rPr lang="pl-PL" sz="2400" dirty="0" smtClean="0"/>
              <a:t>którego był pierwszym kapelanem i  </a:t>
            </a:r>
          </a:p>
          <a:p>
            <a:r>
              <a:rPr lang="pl-PL" sz="2400" dirty="0" smtClean="0"/>
              <a:t>działaczem </a:t>
            </a:r>
            <a:endParaRPr lang="pl-P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57" y="1"/>
            <a:ext cx="312826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289887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Sodalicja Mariańska (Kongregacja  </a:t>
            </a:r>
          </a:p>
          <a:p>
            <a:r>
              <a:rPr lang="pl-PL" dirty="0" smtClean="0"/>
              <a:t>Mariańska) – katolickie  </a:t>
            </a:r>
          </a:p>
          <a:p>
            <a:r>
              <a:rPr lang="pl-PL" dirty="0" smtClean="0"/>
              <a:t>stowarzyszenie świeckich, którego  </a:t>
            </a:r>
          </a:p>
          <a:p>
            <a:r>
              <a:rPr lang="pl-PL" dirty="0" smtClean="0"/>
              <a:t>celem było łączenie życia  </a:t>
            </a:r>
          </a:p>
          <a:p>
            <a:r>
              <a:rPr lang="pl-PL" dirty="0" smtClean="0"/>
              <a:t>chrześcijańskiego ze studiami.  </a:t>
            </a:r>
          </a:p>
          <a:p>
            <a:r>
              <a:rPr lang="pl-PL" dirty="0" smtClean="0"/>
              <a:t>Sodalicja powstała w środowisku  </a:t>
            </a:r>
          </a:p>
          <a:p>
            <a:r>
              <a:rPr lang="pl-PL" dirty="0" smtClean="0"/>
              <a:t>studentów Rzymu.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929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659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 smtClean="0"/>
              <a:t>• Po wybuchu II wojny światowej  </a:t>
            </a:r>
          </a:p>
          <a:p>
            <a:r>
              <a:rPr lang="pl-PL" sz="2800" dirty="0" smtClean="0"/>
              <a:t>ukrywał się we wsi Stanisławka  </a:t>
            </a:r>
          </a:p>
          <a:p>
            <a:r>
              <a:rPr lang="pl-PL" sz="2800" dirty="0" smtClean="0"/>
              <a:t>• Podczas powstania  </a:t>
            </a:r>
          </a:p>
          <a:p>
            <a:r>
              <a:rPr lang="pl-PL" sz="2800" dirty="0" smtClean="0"/>
              <a:t>warszawskiego był kapelanem  </a:t>
            </a:r>
          </a:p>
          <a:p>
            <a:r>
              <a:rPr lang="pl-PL" sz="2800" dirty="0" smtClean="0"/>
              <a:t>Grupy AK Kampinos, działającej  </a:t>
            </a:r>
          </a:p>
          <a:p>
            <a:r>
              <a:rPr lang="pl-PL" sz="2800" dirty="0" smtClean="0"/>
              <a:t>m.in. w Laskach, oraz szpitala  </a:t>
            </a:r>
          </a:p>
          <a:p>
            <a:r>
              <a:rPr lang="pl-PL" sz="2800" dirty="0" smtClean="0"/>
              <a:t>powstańczego </a:t>
            </a:r>
          </a:p>
          <a:p>
            <a:r>
              <a:rPr lang="pl-PL" sz="2800" dirty="0" smtClean="0"/>
              <a:t>• „Radwan III” – pseudonim  </a:t>
            </a:r>
          </a:p>
          <a:p>
            <a:r>
              <a:rPr lang="pl-PL" sz="2800" dirty="0" smtClean="0"/>
              <a:t>Stefana Wyszyńskiego </a:t>
            </a:r>
            <a:endParaRPr lang="pl-PL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0"/>
            <a:ext cx="3635896" cy="439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716016" y="44239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Zdjęcie wykonane  prawdopodobnie we wsi  </a:t>
            </a:r>
          </a:p>
          <a:p>
            <a:r>
              <a:rPr lang="pl-PL" dirty="0" smtClean="0"/>
              <a:t>Stanisławka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333034" y="5733256"/>
            <a:ext cx="53584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/>
              <a:t>W trakcie wojny 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82975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83768" y="43934"/>
            <a:ext cx="44838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/>
              <a:t>Koniec wojny </a:t>
            </a:r>
            <a:endParaRPr lang="pl-PL" sz="6000" dirty="0"/>
          </a:p>
        </p:txBody>
      </p:sp>
      <p:sp>
        <p:nvSpPr>
          <p:cNvPr id="3" name="Prostokąt 2"/>
          <p:cNvSpPr/>
          <p:nvPr/>
        </p:nvSpPr>
        <p:spPr>
          <a:xfrm>
            <a:off x="4067944" y="9807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 </a:t>
            </a:r>
            <a:r>
              <a:rPr lang="pl-PL" sz="2400" dirty="0" smtClean="0"/>
              <a:t>• Po wojnie reorganizował seminarium  </a:t>
            </a:r>
          </a:p>
          <a:p>
            <a:r>
              <a:rPr lang="pl-PL" sz="2400" dirty="0" smtClean="0"/>
              <a:t>duchowne we Włocławku i został jego  </a:t>
            </a:r>
          </a:p>
          <a:p>
            <a:r>
              <a:rPr lang="pl-PL" sz="2400" dirty="0" smtClean="0"/>
              <a:t>rektorem.  </a:t>
            </a:r>
          </a:p>
          <a:p>
            <a:r>
              <a:rPr lang="pl-PL" sz="2400" dirty="0" smtClean="0"/>
              <a:t>• Od 4 marca 1946 był biskupem  </a:t>
            </a:r>
          </a:p>
          <a:p>
            <a:r>
              <a:rPr lang="pl-PL" sz="2400" dirty="0" smtClean="0"/>
              <a:t>diecezjalnym diecezji lubelskiej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58384"/>
            <a:ext cx="2417241" cy="308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0" y="42778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kardynał August Hlond,  </a:t>
            </a:r>
          </a:p>
          <a:p>
            <a:r>
              <a:rPr lang="pl-PL" dirty="0" smtClean="0"/>
              <a:t>prymas Polski, który  </a:t>
            </a:r>
          </a:p>
          <a:p>
            <a:r>
              <a:rPr lang="pl-PL" dirty="0" smtClean="0"/>
              <a:t>dokonał święceń biskupich </a:t>
            </a:r>
            <a:endParaRPr lang="pl-P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2856"/>
            <a:ext cx="2772891" cy="341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1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3934"/>
            <a:ext cx="42737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/>
              <a:t>Herb biskupi </a:t>
            </a:r>
            <a:endParaRPr lang="pl-PL" sz="6000" dirty="0"/>
          </a:p>
        </p:txBody>
      </p:sp>
      <p:sp>
        <p:nvSpPr>
          <p:cNvPr id="3" name="Prostokąt 2"/>
          <p:cNvSpPr/>
          <p:nvPr/>
        </p:nvSpPr>
        <p:spPr>
          <a:xfrm>
            <a:off x="4273799" y="19821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/>
              <a:t>• W górnej części herbu  biskupa lubelskiego znalazł  się wizerunek Matki Bożej  Jasnogórskiej, w części  dolnej głowa św. Jana  Chrzciciela na misie oraz  lilie. Z tarczy wyrastał  podwójny krzyż. Dewizą było hasło "Soli </a:t>
            </a:r>
            <a:r>
              <a:rPr lang="pl-PL" sz="2400" dirty="0" err="1" smtClean="0"/>
              <a:t>Deo</a:t>
            </a:r>
            <a:r>
              <a:rPr lang="pl-PL" sz="2400" dirty="0" smtClean="0"/>
              <a:t>", czyli  "Samemu Bogu". </a:t>
            </a:r>
            <a:endParaRPr lang="pl-PL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0" y="2751604"/>
            <a:ext cx="318035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6754" y="1257884"/>
            <a:ext cx="4217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"Pragnąłem, aby wszystko było  naprawdę Soli </a:t>
            </a:r>
            <a:r>
              <a:rPr lang="pl-PL" dirty="0" err="1" smtClean="0"/>
              <a:t>Deo</a:t>
            </a:r>
            <a:r>
              <a:rPr lang="pl-PL" dirty="0" smtClean="0"/>
              <a:t>.(...) To jest mój  program. Nie do siebie was  prowadzę, tylko do Boga w Trójcy  Świętej Jedynego".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08478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483</Words>
  <Application>Microsoft Office PowerPoint</Application>
  <PresentationFormat>Pokaz na ekranie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Stefan Wyszyński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Stefan Wyszyński</dc:title>
  <dc:creator>Radek)</dc:creator>
  <cp:lastModifiedBy>Radek)</cp:lastModifiedBy>
  <cp:revision>4</cp:revision>
  <dcterms:created xsi:type="dcterms:W3CDTF">2021-03-30T10:03:09Z</dcterms:created>
  <dcterms:modified xsi:type="dcterms:W3CDTF">2021-03-30T10:39:31Z</dcterms:modified>
</cp:coreProperties>
</file>