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8.jpeg" ContentType="image/jpeg"/>
  <Override PartName="/ppt/media/image6.png" ContentType="image/png"/>
  <Override PartName="/ppt/media/image7.png" ContentType="image/png"/>
  <Override PartName="/ppt/media/image10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8099640" cy="1103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4000" y="411372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8099640" cy="1103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5152680" y="411372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504000" y="411372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8099640" cy="1103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1640" cy="4384080"/>
          </a:xfrm>
          <a:prstGeom prst="rect">
            <a:avLst/>
          </a:prstGeom>
        </p:spPr>
        <p:txBody>
          <a:bodyPr lIns="0" rIns="0" tIns="0" bIns="0"/>
          <a:p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1640" cy="4384080"/>
          </a:xfrm>
          <a:prstGeom prst="rect">
            <a:avLst/>
          </a:prstGeom>
        </p:spPr>
        <p:txBody>
          <a:bodyPr lIns="0" rIns="0" tIns="0" bIns="0"/>
          <a:p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" name="" descr=""/>
          <p:cNvPicPr/>
          <p:nvPr/>
        </p:nvPicPr>
        <p:blipFill>
          <a:blip r:embed="rId2"/>
          <a:stretch/>
        </p:blipFill>
        <p:spPr>
          <a:xfrm>
            <a:off x="2292120" y="182376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7" name="" descr=""/>
          <p:cNvPicPr/>
          <p:nvPr/>
        </p:nvPicPr>
        <p:blipFill>
          <a:blip r:embed="rId3"/>
          <a:stretch/>
        </p:blipFill>
        <p:spPr>
          <a:xfrm>
            <a:off x="2292120" y="182376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8099640" cy="1103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504000" y="1823760"/>
            <a:ext cx="907164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8099640" cy="1103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1640" cy="4384080"/>
          </a:xfrm>
          <a:prstGeom prst="rect">
            <a:avLst/>
          </a:prstGeom>
        </p:spPr>
        <p:txBody>
          <a:bodyPr lIns="0" rIns="0" tIns="0" bIns="0"/>
          <a:p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8099640" cy="1103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8099640" cy="1103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504000" y="288000"/>
            <a:ext cx="8099640" cy="511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8099640" cy="1103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04000" y="411372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8099640" cy="1103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504000" y="1823760"/>
            <a:ext cx="907164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8099640" cy="1103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152680" y="411372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8099640" cy="1103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04000" y="411372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8099640" cy="1103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04000" y="411372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8099640" cy="1103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152680" y="411372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504000" y="411372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8099640" cy="1103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1640" cy="4384080"/>
          </a:xfrm>
          <a:prstGeom prst="rect">
            <a:avLst/>
          </a:prstGeom>
        </p:spPr>
        <p:txBody>
          <a:bodyPr lIns="0" rIns="0" tIns="0" bIns="0"/>
          <a:p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1640" cy="4384080"/>
          </a:xfrm>
          <a:prstGeom prst="rect">
            <a:avLst/>
          </a:prstGeom>
        </p:spPr>
        <p:txBody>
          <a:bodyPr lIns="0" rIns="0" tIns="0" bIns="0"/>
          <a:p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" descr=""/>
          <p:cNvPicPr/>
          <p:nvPr/>
        </p:nvPicPr>
        <p:blipFill>
          <a:blip r:embed="rId2"/>
          <a:stretch/>
        </p:blipFill>
        <p:spPr>
          <a:xfrm>
            <a:off x="2292120" y="182376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4" name="" descr=""/>
          <p:cNvPicPr/>
          <p:nvPr/>
        </p:nvPicPr>
        <p:blipFill>
          <a:blip r:embed="rId3"/>
          <a:stretch/>
        </p:blipFill>
        <p:spPr>
          <a:xfrm>
            <a:off x="2292120" y="182376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8099640" cy="1103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1640" cy="4384080"/>
          </a:xfrm>
          <a:prstGeom prst="rect">
            <a:avLst/>
          </a:prstGeom>
        </p:spPr>
        <p:txBody>
          <a:bodyPr lIns="0" rIns="0" tIns="0" bIns="0"/>
          <a:p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8099640" cy="1103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8099640" cy="1103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504000" y="288000"/>
            <a:ext cx="8099640" cy="511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8099640" cy="1103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04000" y="411372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8099640" cy="1103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152680" y="411372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8099640" cy="1103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4000" y="411372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79280" cy="755532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8099640" cy="1103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subTitle"/>
          </p:nvPr>
        </p:nvSpPr>
        <p:spPr>
          <a:xfrm>
            <a:off x="504000" y="1823760"/>
            <a:ext cx="907164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  <a:endParaRPr lang="pl-P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  <a:endParaRPr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  <a:endParaRPr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  <a:endParaRPr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  <a:endParaRPr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  <a:endParaRPr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79280" cy="7555320"/>
          </a:xfrm>
          <a:prstGeom prst="rect">
            <a:avLst/>
          </a:prstGeom>
          <a:ln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8099640" cy="1103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164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  <a:endParaRPr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  <a:endParaRPr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  <a:endParaRPr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  <a:endParaRPr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  <a:endParaRPr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  <a:endParaRPr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  <a:endParaRPr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://www.e-historia.com.pl/" TargetMode="External"/><Relationship Id="rId2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504000" y="288000"/>
            <a:ext cx="8099640" cy="110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KONSTYTUCJA 3 MAJA 1791</a:t>
            </a:r>
            <a:endParaRPr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1299240" y="1563480"/>
            <a:ext cx="7340400" cy="4067280"/>
          </a:xfrm>
          <a:prstGeom prst="rect">
            <a:avLst/>
          </a:prstGeom>
          <a:ln>
            <a:noFill/>
          </a:ln>
        </p:spPr>
      </p:pic>
      <p:sp>
        <p:nvSpPr>
          <p:cNvPr id="77" name="CustomShape 2"/>
          <p:cNvSpPr/>
          <p:nvPr/>
        </p:nvSpPr>
        <p:spPr>
          <a:xfrm>
            <a:off x="1377000" y="5832000"/>
            <a:ext cx="727164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i="1" lang="pl-PL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Konstytucja 3 Maja 1791 roku</a:t>
            </a:r>
            <a:r>
              <a:rPr lang="pl-PL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Jan Matejko</a:t>
            </a:r>
            <a:endParaRPr lang="pl-PL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CustomShape 3"/>
          <p:cNvSpPr/>
          <p:nvPr/>
        </p:nvSpPr>
        <p:spPr>
          <a:xfrm>
            <a:off x="1440000" y="6480000"/>
            <a:ext cx="21564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CustomShape 4"/>
          <p:cNvSpPr/>
          <p:nvPr/>
        </p:nvSpPr>
        <p:spPr>
          <a:xfrm>
            <a:off x="5904000" y="6552000"/>
            <a:ext cx="403164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Łukasz Stanik kl.4                     Szkoła Podstawowa w Chotumiu</a:t>
            </a:r>
            <a:endParaRPr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504000" y="288000"/>
            <a:ext cx="8099640" cy="1103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KONSTYTUCJA 3 MAJA 1791</a:t>
            </a:r>
            <a:endParaRPr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504000" y="1823760"/>
            <a:ext cx="9071640" cy="4384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Bibliografia:</a:t>
            </a:r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www.polskatradycja.pl</a:t>
            </a:r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1"/>
              </a:rPr>
              <a:t>www.e-historia.com.pl</a:t>
            </a:r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Józków Beata </a:t>
            </a:r>
            <a:r>
              <a:rPr i="1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Repetytorium Szkoła Podstawowa HISTORIA</a:t>
            </a:r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Maciszewski Jarema, Jolanta Choińska-Mika, Dzięgielewski Jan</a:t>
            </a:r>
            <a:r>
              <a:rPr i="1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Słownik historii Polski</a:t>
            </a:r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i="1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504000" y="288000"/>
            <a:ext cx="8099640" cy="1103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KONSTYTUCJA 3 MAJA 1791</a:t>
            </a:r>
            <a:endParaRPr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360000" y="2880000"/>
            <a:ext cx="9215640" cy="25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Dziękuję za uwagę:)</a:t>
            </a:r>
            <a:endParaRPr b="1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1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Łukasz Stanik</a:t>
            </a:r>
            <a:endParaRPr b="1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504000" y="288000"/>
            <a:ext cx="8099640" cy="110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CustomShape 2"/>
          <p:cNvSpPr/>
          <p:nvPr/>
        </p:nvSpPr>
        <p:spPr>
          <a:xfrm>
            <a:off x="504000" y="1823760"/>
            <a:ext cx="907164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TextShape 3"/>
          <p:cNvSpPr txBox="1"/>
          <p:nvPr/>
        </p:nvSpPr>
        <p:spPr>
          <a:xfrm>
            <a:off x="504000" y="288000"/>
            <a:ext cx="8099640" cy="1103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KONSTYTUCJA 3 MAJA 1791</a:t>
            </a:r>
            <a:endParaRPr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TextShape 4"/>
          <p:cNvSpPr txBox="1"/>
          <p:nvPr/>
        </p:nvSpPr>
        <p:spPr>
          <a:xfrm>
            <a:off x="504000" y="182376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Uchwalona została przez Sejm Czteroletni 3 maja w 1791 roku       pod tytułem Ustawa Rządowa. </a:t>
            </a:r>
            <a:endParaRPr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4" name="TextShape 5"/>
          <p:cNvSpPr txBox="1"/>
          <p:nvPr/>
        </p:nvSpPr>
        <p:spPr>
          <a:xfrm>
            <a:off x="5152680" y="182376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Pierwsza w europie i druga na świecie spisana konstytucja.</a:t>
            </a:r>
            <a:endParaRPr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5" name="TextShape 6"/>
          <p:cNvSpPr txBox="1"/>
          <p:nvPr/>
        </p:nvSpPr>
        <p:spPr>
          <a:xfrm>
            <a:off x="5152680" y="411372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Nowy ustrój polityczny państwa opierał się na zasadzie trójczłonowego podziału władz na ustawodawczą, wykonawczą i sądowniczą. </a:t>
            </a:r>
            <a:endParaRPr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6" name="TextShape 7"/>
          <p:cNvSpPr txBox="1"/>
          <p:nvPr/>
        </p:nvSpPr>
        <p:spPr>
          <a:xfrm>
            <a:off x="504000" y="411372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Autorzy: Stanisław August Poniatowski, Ignacy Potocki i Hugo Kołłątaj. </a:t>
            </a:r>
            <a:endParaRPr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504000" y="288000"/>
            <a:ext cx="8099640" cy="1103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KONSTYTUCJA 3 MAJA 1791</a:t>
            </a:r>
            <a:endParaRPr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1152000" y="1823760"/>
            <a:ext cx="2996640" cy="4589280"/>
          </a:xfrm>
          <a:prstGeom prst="rect">
            <a:avLst/>
          </a:prstGeom>
          <a:ln>
            <a:noFill/>
          </a:ln>
        </p:spPr>
      </p:pic>
      <p:sp>
        <p:nvSpPr>
          <p:cNvPr id="89" name="TextShape 2"/>
          <p:cNvSpPr txBox="1"/>
          <p:nvPr/>
        </p:nvSpPr>
        <p:spPr>
          <a:xfrm>
            <a:off x="5152680" y="182376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Stanisław August Poniatowski</a:t>
            </a:r>
            <a:r>
              <a:rPr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(1732-1798) - syn kasztelana krakowskiego Stanisława Poniatowskiego i Konstancji z Czartoryskich, król Polski od 1764    do 1795 r.; został wybrany na króla dzięki poparciu carycy Katarzyny II i „familii”; Stanisław August Poniatowski swoim mecenatem przyczynił się         do rozwoju kultury, sztuki i oświaty; był założycielem Szkoły Rycerskiej i współtwórcą Komisji Edukacji Narodowej; współdziałał           przy przeprowadzaniu reform i był jednym                z inicjatorów i współautorów Konstytucji 3 maja;   po niepowodzeniach w wojnie z Rosją przystąpił    do konfederacji targowickiej; podczas powstania kościuszkowskiego w 1794 r. został odsunięty        od władzy; abdykował po trzecim rozbiorze Polski  w  1795 r. i przebywał w Grodnie, a następnie          w  Petersburgu, gdzie zmarł w 1798 r.</a:t>
            </a:r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504000" y="288000"/>
            <a:ext cx="8099640" cy="1103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KONSTYTUCJA 3 MAJA 1791</a:t>
            </a:r>
            <a:endParaRPr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1" name="" descr=""/>
          <p:cNvPicPr/>
          <p:nvPr/>
        </p:nvPicPr>
        <p:blipFill>
          <a:blip r:embed="rId1"/>
          <a:stretch/>
        </p:blipFill>
        <p:spPr>
          <a:xfrm>
            <a:off x="864000" y="1823760"/>
            <a:ext cx="3439800" cy="4752720"/>
          </a:xfrm>
          <a:prstGeom prst="rect">
            <a:avLst/>
          </a:prstGeom>
          <a:ln>
            <a:noFill/>
          </a:ln>
        </p:spPr>
      </p:pic>
      <p:sp>
        <p:nvSpPr>
          <p:cNvPr id="92" name="TextShape 2"/>
          <p:cNvSpPr txBox="1"/>
          <p:nvPr/>
        </p:nvSpPr>
        <p:spPr>
          <a:xfrm>
            <a:off x="5152680" y="182376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Ignacy Potocki</a:t>
            </a:r>
            <a:r>
              <a:rPr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(1750-1809), marszałek wielki litewski, działacz polityczny. Wykształcony  w Collegium Nobilium i we Włoszech, dzięki  małżeństwu z  Elżbietą  z Lubomirskich  wszedł  do grona familii Czartoryskich i Poniatowskich.</a:t>
            </a:r>
            <a:endParaRPr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Uczestnik „obiadów czwartkowych”, został  w roku 1773 jednym         z  pierwszych działaczy Komisji Edukacji Narodowej i poważnie zaangażował się w reformę szkolnictwa i  w prace Towarzystwa         do Ksiąg Elementarnych. Był od r. 1780 wielkim mistrzem loży masońskiej, wkrótce także Wielkiej  Loży Narodowej  i  tajnej Rady Niewidzialnej.</a:t>
            </a:r>
            <a:endParaRPr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Przynajmniej od roku 1782 pozostawał w ostrej opozycji wobec króla, ale w trakcie obrad Sejmu Czteroletniego (1788-92) nawiązał bliższą współpracę z królewskim obozem reform, włączył się w prace nad nową konstytucją i był jednym z autorów Ustawy Rządowej 3 V 1791. Uszedł przed rządami konfederacji targowickiej na emigrację (do Saksonii), gdzie  w porozumieniu z Kościuszką przygotowywał insurekcję, a po  wybuchu  w 1794 r. prowadził akcję dyplomatyczną  w  jej interesie  i wszedł do powstańczej Rady Najwyższej Narodowej. Po klęsce więziony był przez dwa lata w Petersburgu, a po trzecim rozbiorze  przez Austriaków.</a:t>
            </a:r>
            <a:endParaRPr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Wiele pisał , m. in. na tematy nauki i jej dziejów,  polityki, tłumaczył prace m in. z dziedziny logiki, poezje łacińskie. Ponownie włączył się do polityki w r. 1809, w czasach Księstwa Warszawskiego, lecz  tego roku zmarł w Wiedniu i pochowany został w Wilanowie.</a:t>
            </a:r>
            <a:endParaRPr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504000" y="288000"/>
            <a:ext cx="8099640" cy="1103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KONSTYTUCJA 3 MAJA 1791</a:t>
            </a:r>
            <a:endParaRPr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4" name="" descr=""/>
          <p:cNvPicPr/>
          <p:nvPr/>
        </p:nvPicPr>
        <p:blipFill>
          <a:blip r:embed="rId1"/>
          <a:stretch/>
        </p:blipFill>
        <p:spPr>
          <a:xfrm>
            <a:off x="1117800" y="1823760"/>
            <a:ext cx="3490200" cy="4783680"/>
          </a:xfrm>
          <a:prstGeom prst="rect">
            <a:avLst/>
          </a:prstGeom>
          <a:ln>
            <a:noFill/>
          </a:ln>
        </p:spPr>
      </p:pic>
      <p:sp>
        <p:nvSpPr>
          <p:cNvPr id="95" name="TextShape 2"/>
          <p:cNvSpPr txBox="1"/>
          <p:nvPr/>
        </p:nvSpPr>
        <p:spPr>
          <a:xfrm>
            <a:off x="5152680" y="182376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Hugo Kołłątaj</a:t>
            </a:r>
            <a:r>
              <a:rPr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(1750-1812) - polski ksiądz oraz filozof, pisarz, działacz polityczno - oświatowy, czołowy przedstawiciel polskiego oświecenia; Kołłątaj był kanonikiem krakowskim, w latach    1786-1791 referendarzem litewskim a w latach  1791-1794 podkanclerzym koronnym; jako reformator oświaty w Polsce był członkiem Komisji Edukacji Narodowej i Towarzystwa do Ksiąg Elementarnych; Kołłątaj był również przywódcą Kuźnicy Kołłątajowskiej i współautorem Konstytucji 3 maja; w czasie powstania kościuszkowskiego wszedł w skład Rady Najwyższej Narodowej; był rzecznikiem reform społeczno - gospodarczych –    m. in. przyznania chłopom wolności osobistej; wraz  z T. Czaskim założył Liceum Krzemienieckie; Hugo Kołłątaj był autorem m. in. pracy </a:t>
            </a:r>
            <a:r>
              <a:rPr i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Do Stanisława Małachowskiego</a:t>
            </a:r>
            <a:r>
              <a:rPr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... </a:t>
            </a:r>
            <a:r>
              <a:rPr i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Anonima słów kilka</a:t>
            </a:r>
            <a:r>
              <a:rPr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oraz współautorem dzieła </a:t>
            </a:r>
            <a:r>
              <a:rPr i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 ustanowieniu i upadku Konstytucji 3 maja.</a:t>
            </a:r>
            <a:endParaRPr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504000" y="288000"/>
            <a:ext cx="8099640" cy="1103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KONSTYTUCJA 3 MAJA 1791</a:t>
            </a:r>
            <a:endParaRPr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504000" y="1823760"/>
            <a:ext cx="4426920" cy="2640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WŁADZA USTAWODAWCZA</a:t>
            </a:r>
            <a:endParaRPr b="1" lang="pl-PL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Sejm i Senat</a:t>
            </a:r>
            <a:endParaRPr b="1" lang="pl-PL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zwoływany co 2 lata</a:t>
            </a:r>
            <a:endParaRPr b="1" lang="pl-PL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zawsze gotowy do zwołania</a:t>
            </a:r>
            <a:endParaRPr b="1" lang="pl-PL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decyzje podejmowano większością głosów (zniesiono liberum veto)</a:t>
            </a:r>
            <a:endParaRPr b="1" lang="pl-PL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zmniejszono rolę Senatu</a:t>
            </a:r>
            <a:endParaRPr b="1" lang="pl-PL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zmniejszono znaczenie sejmików</a:t>
            </a:r>
            <a:endParaRPr b="1" lang="pl-PL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zakazano konfederacji</a:t>
            </a:r>
            <a:endParaRPr b="1" lang="pl-PL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8" name="TextShape 3"/>
          <p:cNvSpPr txBox="1"/>
          <p:nvPr/>
        </p:nvSpPr>
        <p:spPr>
          <a:xfrm>
            <a:off x="5152680" y="182376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WŁADZA WYKONAWCZA</a:t>
            </a:r>
            <a:endParaRPr b="1" lang="pl-PL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Król i Straż Praw</a:t>
            </a:r>
            <a:endParaRPr b="1" lang="pl-PL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tron dziedziczny w saskiej dynastii Wettinów (zniesienie wolnej elekcji)</a:t>
            </a:r>
            <a:endParaRPr b="1" lang="pl-PL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straż Praw – król – przewodniczący, rząd złożony z prymasa i pięciu ministrów wybieranych     przez króla, a odpowiedzialnych przed sejmem</a:t>
            </a:r>
            <a:endParaRPr b="1" lang="pl-PL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9" name="TextShape 4"/>
          <p:cNvSpPr txBox="1"/>
          <p:nvPr/>
        </p:nvSpPr>
        <p:spPr>
          <a:xfrm>
            <a:off x="1008000" y="4680000"/>
            <a:ext cx="8567640" cy="1524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WŁADZA SĄDOWNICZA</a:t>
            </a:r>
            <a:endParaRPr b="1" lang="pl-PL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Sądy pierwszej instancji</a:t>
            </a:r>
            <a:endParaRPr b="1" lang="pl-PL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niezawisłe</a:t>
            </a:r>
            <a:endParaRPr b="1" lang="pl-PL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504000" y="288000"/>
            <a:ext cx="8099640" cy="1103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KONSTYTUCJA 3 MAJA 1791</a:t>
            </a:r>
            <a:endParaRPr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504000" y="182376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PRZYCZYNY</a:t>
            </a:r>
            <a:endParaRPr b="1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niewydolny system polityczny kraju</a:t>
            </a:r>
            <a:endParaRPr b="1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coraz mniejsze znaczenie międzynarodowe Polski</a:t>
            </a:r>
            <a:endParaRPr b="1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konieczność przeprowadzenia gruntownych reform</a:t>
            </a:r>
            <a:endParaRPr b="1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 rozbiór Polski</a:t>
            </a:r>
            <a:endParaRPr b="1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2" name="TextShape 3"/>
          <p:cNvSpPr txBox="1"/>
          <p:nvPr/>
        </p:nvSpPr>
        <p:spPr>
          <a:xfrm>
            <a:off x="5152680" y="182376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SKUTKI</a:t>
            </a:r>
            <a:endParaRPr b="1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wprowadzenie szeregu nowoczesnych reform</a:t>
            </a:r>
            <a:endParaRPr b="1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konfederacja targowicka</a:t>
            </a:r>
            <a:endParaRPr b="1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wojna polsko-rosyjska</a:t>
            </a:r>
            <a:endParaRPr b="1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II rozbiór Polski</a:t>
            </a:r>
            <a:endParaRPr b="1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504000" y="288000"/>
            <a:ext cx="8099640" cy="1103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KONSTYTUCJA 3 MAJA 1791</a:t>
            </a:r>
            <a:endParaRPr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504000" y="1823760"/>
            <a:ext cx="9071640" cy="4384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Obalenie Konstytucji 3 Maja i Konfederacja Targowicka</a:t>
            </a:r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32000" indent="-324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Konstytucja 3 maja przetrwała czternaście miesięcy, prawa jego wprowadzała          do zdemoralizowanej przez przywileje Rzeczpospolitej, były nie do zaakceptowania przez warstwę magnacką. To oni obok szlachty zagrodowej stracili najwięcej.             Z dniem kiedy tzw gołota, została odsunięta od władzy państwowej, magnateria często na zlecenie agentów pruskich czy rosyjskich nie mogła kupczyć ustawami, czy zgłaszać liberum veto ustami przekupionych posłów. W dniu 27 kwietnia  1792 roku w Petersburgu zawiązała się konfederacja później nazwana targowicką. Należeli       do niej Szczęsny Potocki, Ksawery Branicki i Seweryn Rzewuski. Na ich „prośbę” połączone siły targowiczan 20 tysięcy i   armii rosyjskiej w liczbie 97 tysięcy wkroczyły do Polski.  Król zdołał wystawić tylko 37 tysięczną armię składającą się    z rekrutów. Mimo kilku wygrany bitew , kiedy wojska rosyjskie dotarły                  pod Warszawę, król zdecydował się na kapitulację i przyłączenie do targowiczan. Armia polska poszła w rozsypkę a sen o wolności umarł na kolejny wiek.</a:t>
            </a:r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504000" y="288000"/>
            <a:ext cx="8099640" cy="1103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KONSTYTUCJA 3 MAJA 1791</a:t>
            </a:r>
            <a:endParaRPr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504000" y="1823760"/>
            <a:ext cx="9071640" cy="4384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Święto Narodowe Konstytucji 3 maja</a:t>
            </a:r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Święto Konstytucji 3 maja obchodzono do ostatniego rozbioru. Świętowanie 3 Maja było zakazane we wszystkich zaborach, dopiero po I wojnie światowej, kiedy Polska odzyskała niepodległość Święto Konstytucji 3 maja zostało wznowione. Podczas II wojny światowej w czasie okupacji niemieckiej          i radzieckiej Święto zostało zdelegalizowane. Dopiero w 1981 roku władza ludowa zezwoliła na obchody 3-majowe.              Od 1989 roku Święto Konstytucji 3 maja – znów jest świętem narodowym a od 2007 roku obchodzone jest również na Litwie.</a:t>
            </a:r>
            <a:endParaRPr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Application>LibreOffice/5.0.4.2$Windows_X86_64 LibreOffice_project/2b9802c1994aa0b7dc6079e128979269cf95bc78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2021-03-30T16:29:24Z</dcterms:created>
  <dc:language>pl-PL</dc:language>
  <dcterms:modified xsi:type="dcterms:W3CDTF">2021-03-30T17:51:19Z</dcterms:modified>
  <cp:revision>14</cp:revision>
</cp:coreProperties>
</file>