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2E1F-4CEB-4706-BB1B-14DEAEF2D064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881C-C622-45C4-BCAB-FF2EC7793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97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2E1F-4CEB-4706-BB1B-14DEAEF2D064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881C-C622-45C4-BCAB-FF2EC7793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147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2E1F-4CEB-4706-BB1B-14DEAEF2D064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881C-C622-45C4-BCAB-FF2EC7793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63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2E1F-4CEB-4706-BB1B-14DEAEF2D064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881C-C622-45C4-BCAB-FF2EC7793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83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2E1F-4CEB-4706-BB1B-14DEAEF2D064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881C-C622-45C4-BCAB-FF2EC7793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04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2E1F-4CEB-4706-BB1B-14DEAEF2D064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881C-C622-45C4-BCAB-FF2EC7793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8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2E1F-4CEB-4706-BB1B-14DEAEF2D064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881C-C622-45C4-BCAB-FF2EC7793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87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2E1F-4CEB-4706-BB1B-14DEAEF2D064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881C-C622-45C4-BCAB-FF2EC7793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16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2E1F-4CEB-4706-BB1B-14DEAEF2D064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881C-C622-45C4-BCAB-FF2EC7793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2E1F-4CEB-4706-BB1B-14DEAEF2D064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881C-C622-45C4-BCAB-FF2EC7793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05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2E1F-4CEB-4706-BB1B-14DEAEF2D064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881C-C622-45C4-BCAB-FF2EC7793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17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72E1F-4CEB-4706-BB1B-14DEAEF2D064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6881C-C622-45C4-BCAB-FF2EC7793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04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NqUi068Pr0" TargetMode="External"/><Relationship Id="rId2" Type="http://schemas.openxmlformats.org/officeDocument/2006/relationships/hyperlink" Target="https://youtu.be/5aW-rGWepm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lhQcmD5IlG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8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POWSTANIA ŚLĄSKIE</a:t>
            </a:r>
            <a:endParaRPr lang="pl-PL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9144000" cy="6309320"/>
          </a:xfrm>
        </p:spPr>
        <p:txBody>
          <a:bodyPr/>
          <a:lstStyle/>
          <a:p>
            <a:pPr algn="l"/>
            <a:r>
              <a:rPr lang="pl-PL" sz="24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Powstania Śląskie, czyli zbrojne wystąpienia ludności polskiej przeciw niemieckiemu panowaniu na Górnym Śląsku, miały na celu przyłączenie tych ziem do państwa polskiego.</a:t>
            </a:r>
          </a:p>
          <a:p>
            <a:pPr algn="l"/>
            <a:r>
              <a:rPr lang="pl-PL" sz="24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28 czerwca 1919 roku doszło do podpisania przez Niemcy oraz państwa zwycięskiej koalicji Wersalskiego Traktatu Pokojowego. Niemcy utraciły wówczas na rzecz Polski Wielkopolskę i Pomorze Gdańskie. Gdańsk został wolnym miastem, a na terenie Górnego Śląska, Warmii i Mazur miały zostać przeprowadzone plebiscyty. Polacy nie byli zadowoleni z postanowień traktatu. Uważali, że Górny Śląsk powinien zostać przyłączony do Polski. Była to główna przyczyna wybuchu powstań śląskich.</a:t>
            </a:r>
          </a:p>
          <a:p>
            <a:pPr algn="l"/>
            <a:endParaRPr lang="pl-PL" sz="2400" i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/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371068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pl-PL" b="1" dirty="0" smtClean="0">
                <a:latin typeface="Arial Black" panose="020B0A04020102020204" pitchFamily="34" charset="0"/>
              </a:rPr>
              <a:t>I POWSTANIE ŚLĄSKIE</a:t>
            </a:r>
            <a:endParaRPr lang="pl-PL" b="1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4000" b="1" i="1" dirty="0" smtClean="0">
                <a:latin typeface="Arial Black" panose="020B0A04020102020204" pitchFamily="34" charset="0"/>
              </a:rPr>
              <a:t>1 powstanie śląskie </a:t>
            </a:r>
            <a:r>
              <a:rPr lang="pl-PL" sz="2900" i="1" dirty="0" smtClean="0"/>
              <a:t>odbywało się od 16 sierpnia do 24 sierpnia 1919 roku. Dowodził nim Alfons Zgrzebnioka ,wybuchło ono z powodu aresztowania liderów Polskiej Organizacji Wojskowej. Polacy byli wzburzeni z powodu terroru i represji niemieckich. Powstanie objęło tereny powiatu Pszczyńskiego oraz Rybnickiego. Powstanie zostało stłumiane przez </a:t>
            </a:r>
            <a:r>
              <a:rPr lang="pl-PL" sz="2900" i="1" dirty="0" err="1" smtClean="0"/>
              <a:t>niemców</a:t>
            </a:r>
            <a:r>
              <a:rPr lang="pl-PL" sz="2900" i="1" dirty="0" smtClean="0"/>
              <a:t>.</a:t>
            </a:r>
          </a:p>
          <a:p>
            <a:pPr marL="0" indent="0">
              <a:buNone/>
            </a:pPr>
            <a:r>
              <a:rPr lang="pl-PL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Przyczyny wybuchu: </a:t>
            </a:r>
          </a:p>
          <a:p>
            <a:pPr marL="0" indent="0">
              <a:buNone/>
            </a:pPr>
            <a:r>
              <a:rPr lang="pl-PL" b="1" i="1" dirty="0" smtClean="0"/>
              <a:t>STRAJK SIERPNIOWY </a:t>
            </a:r>
            <a:r>
              <a:rPr lang="pl-PL" i="1" dirty="0" smtClean="0"/>
              <a:t>- śląscy górnicy i hutnicy w czasie strajku od 11 do 14 sierpnia 1919 zażądali niedopuszczania do pracy terroryzujących Górny Śląsk członków bojówek niemieckich. Strajk przybrał ogromne rozmiary – 14 sierpnia 1919 uczestniczyło w nim 140 tys. robotników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b="1" i="1" dirty="0" smtClean="0"/>
              <a:t>MASAKRA W MYSŁOWICACH</a:t>
            </a:r>
            <a:r>
              <a:rPr lang="pl-PL" i="1" dirty="0" smtClean="0"/>
              <a:t> - w dniu 15 sierpnia 1919 przed bramą kopalni „Mysłowice” zebrało się około 3 tys. śląskich robotników z żonami i dziećmi w celu podjęcia wynagrodzenia za pracę. Wzburzony długim oczekiwaniem tłum wtargnął na podwórze kopalni, w związku z czym Niemcy otworzyli ogień i zabił on siedmiu górników, dwie kobiety i 13-letniego chłopca. Liczby rannych nie udało się ustalić. Masakra wywołała ogromny szok w </a:t>
            </a:r>
            <a:r>
              <a:rPr lang="pl-PL" i="1" dirty="0" err="1" smtClean="0"/>
              <a:t>okół</a:t>
            </a:r>
            <a:r>
              <a:rPr lang="pl-PL" i="1" dirty="0" smtClean="0"/>
              <a:t> ludzi.</a:t>
            </a:r>
          </a:p>
          <a:p>
            <a:pPr marL="0" indent="0">
              <a:buNone/>
            </a:pPr>
            <a:r>
              <a:rPr lang="pl-PL" b="1" i="1" dirty="0" smtClean="0"/>
              <a:t>POWSTANIE OLESKIE</a:t>
            </a:r>
          </a:p>
          <a:p>
            <a:endParaRPr lang="pl-PL" dirty="0" smtClean="0"/>
          </a:p>
          <a:p>
            <a:pPr marL="0" indent="0">
              <a:buNone/>
            </a:pPr>
            <a:r>
              <a:rPr lang="pl-PL" b="1" i="1" dirty="0" smtClean="0"/>
              <a:t>WYNIK:</a:t>
            </a:r>
            <a:r>
              <a:rPr lang="pl-PL" dirty="0" smtClean="0"/>
              <a:t> </a:t>
            </a:r>
            <a:r>
              <a:rPr lang="pl-PL" i="1" dirty="0" smtClean="0"/>
              <a:t>Przegrana powstańców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104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531440"/>
            <a:ext cx="8686800" cy="1800200"/>
          </a:xfrm>
        </p:spPr>
        <p:txBody>
          <a:bodyPr/>
          <a:lstStyle/>
          <a:p>
            <a:r>
              <a:rPr lang="pl-PL" dirty="0" smtClean="0">
                <a:latin typeface="Arial Black" panose="020B0A04020102020204" pitchFamily="34" charset="0"/>
              </a:rPr>
              <a:t>DOWÓDCY POWSTANIA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000" b="1" i="1" dirty="0" smtClean="0"/>
              <a:t>Ryszard Bąk </a:t>
            </a:r>
          </a:p>
          <a:p>
            <a:pPr marL="0" indent="0">
              <a:buNone/>
            </a:pPr>
            <a:r>
              <a:rPr lang="pl-PL" sz="2000" b="1" i="1" dirty="0" smtClean="0"/>
              <a:t>Alojzy Nikodem </a:t>
            </a:r>
          </a:p>
          <a:p>
            <a:pPr marL="0" indent="0">
              <a:buNone/>
            </a:pPr>
            <a:r>
              <a:rPr lang="pl-PL" sz="2000" b="1" i="1" dirty="0" err="1" smtClean="0"/>
              <a:t>Fizia</a:t>
            </a:r>
            <a:r>
              <a:rPr lang="pl-PL" sz="2000" b="1" i="1" dirty="0" smtClean="0"/>
              <a:t> </a:t>
            </a:r>
          </a:p>
          <a:p>
            <a:pPr marL="0" indent="0">
              <a:buNone/>
            </a:pPr>
            <a:r>
              <a:rPr lang="pl-PL" sz="2000" b="1" i="1" dirty="0" smtClean="0"/>
              <a:t>Maksymilian Iksal</a:t>
            </a:r>
          </a:p>
          <a:p>
            <a:pPr marL="0" indent="0">
              <a:buNone/>
            </a:pPr>
            <a:r>
              <a:rPr lang="pl-PL" sz="2000" b="1" i="1" dirty="0" smtClean="0"/>
              <a:t>Tomasz </a:t>
            </a:r>
            <a:r>
              <a:rPr lang="pl-PL" sz="2000" b="1" i="1" dirty="0" err="1" smtClean="0"/>
              <a:t>Janta</a:t>
            </a:r>
            <a:endParaRPr lang="pl-PL" sz="2000" b="1" i="1" dirty="0" smtClean="0"/>
          </a:p>
          <a:p>
            <a:pPr marL="0" indent="0">
              <a:buNone/>
            </a:pPr>
            <a:r>
              <a:rPr lang="pl-PL" sz="2000" b="1" i="1" dirty="0" smtClean="0"/>
              <a:t>Jan Jęczmyk Stanisław</a:t>
            </a:r>
          </a:p>
          <a:p>
            <a:pPr marL="0" indent="0">
              <a:buNone/>
            </a:pPr>
            <a:r>
              <a:rPr lang="pl-PL" sz="2000" b="1" i="1" dirty="0" smtClean="0"/>
              <a:t>Stefan Krzyżowski</a:t>
            </a:r>
          </a:p>
          <a:p>
            <a:pPr marL="0" indent="0">
              <a:buNone/>
            </a:pPr>
            <a:r>
              <a:rPr lang="pl-PL" sz="2000" b="1" i="1" dirty="0" smtClean="0"/>
              <a:t>Piotr Łyszczak</a:t>
            </a:r>
          </a:p>
          <a:p>
            <a:pPr marL="0" indent="0">
              <a:buNone/>
            </a:pPr>
            <a:r>
              <a:rPr lang="pl-PL" sz="2000" b="1" i="1" dirty="0" smtClean="0"/>
              <a:t>Ryszard Mańka</a:t>
            </a:r>
          </a:p>
          <a:p>
            <a:pPr marL="0" indent="0">
              <a:buNone/>
            </a:pPr>
            <a:r>
              <a:rPr lang="pl-PL" sz="2000" b="1" i="1" dirty="0" smtClean="0"/>
              <a:t>Franciszek Marszolik</a:t>
            </a:r>
          </a:p>
          <a:p>
            <a:pPr marL="0" indent="0">
              <a:buNone/>
            </a:pPr>
            <a:r>
              <a:rPr lang="pl-PL" sz="2000" b="1" i="1" dirty="0" smtClean="0"/>
              <a:t>Henryk Miękina</a:t>
            </a:r>
          </a:p>
          <a:p>
            <a:pPr marL="0" indent="0">
              <a:buNone/>
            </a:pPr>
            <a:r>
              <a:rPr lang="pl-PL" sz="2000" b="1" i="1" dirty="0" smtClean="0"/>
              <a:t>Wincenty Motyka</a:t>
            </a:r>
          </a:p>
          <a:p>
            <a:pPr marL="0" indent="0">
              <a:buNone/>
            </a:pPr>
            <a:r>
              <a:rPr lang="pl-PL" sz="2000" b="1" i="1" dirty="0" smtClean="0"/>
              <a:t>Alojzy Ośliźlok</a:t>
            </a:r>
          </a:p>
          <a:p>
            <a:pPr marL="0" indent="0">
              <a:buNone/>
            </a:pPr>
            <a:r>
              <a:rPr lang="pl-PL" sz="2000" b="1" i="1" dirty="0" smtClean="0"/>
              <a:t>Ludwik </a:t>
            </a:r>
            <a:r>
              <a:rPr lang="pl-PL" sz="2000" b="1" i="1" dirty="0" err="1" smtClean="0"/>
              <a:t>Piechoczek</a:t>
            </a:r>
            <a:endParaRPr lang="pl-PL" sz="2000" b="1" i="1" dirty="0" smtClean="0"/>
          </a:p>
          <a:p>
            <a:pPr marL="0" indent="0">
              <a:buNone/>
            </a:pPr>
            <a:r>
              <a:rPr lang="pl-PL" sz="2000" b="1" i="1" dirty="0" smtClean="0"/>
              <a:t>Alojzy </a:t>
            </a:r>
            <a:r>
              <a:rPr lang="pl-PL" sz="2000" b="1" i="1" dirty="0" err="1" smtClean="0"/>
              <a:t>Pronobis</a:t>
            </a:r>
            <a:endParaRPr lang="pl-PL" sz="2000" b="1" i="1" dirty="0" smtClean="0"/>
          </a:p>
          <a:p>
            <a:pPr marL="0" indent="0">
              <a:buNone/>
            </a:pPr>
            <a:r>
              <a:rPr lang="pl-PL" sz="2000" b="1" i="1" dirty="0" smtClean="0"/>
              <a:t>Wiktor Szczygieł</a:t>
            </a:r>
          </a:p>
          <a:p>
            <a:pPr marL="0" indent="0">
              <a:buNone/>
            </a:pPr>
            <a:r>
              <a:rPr lang="pl-PL" sz="2000" b="1" i="1" dirty="0" smtClean="0"/>
              <a:t>Mikołaj Witczak </a:t>
            </a:r>
          </a:p>
          <a:p>
            <a:pPr marL="0" indent="0">
              <a:buNone/>
            </a:pPr>
            <a:r>
              <a:rPr lang="pl-PL" sz="2000" b="1" i="1" dirty="0" smtClean="0"/>
              <a:t>Jan Wyglenda</a:t>
            </a:r>
          </a:p>
          <a:p>
            <a:pPr marL="0" indent="0">
              <a:buNone/>
            </a:pPr>
            <a:r>
              <a:rPr lang="pl-PL" sz="2000" b="1" i="1" dirty="0" smtClean="0"/>
              <a:t>Alfons Zgrzebniok</a:t>
            </a:r>
            <a:endParaRPr lang="pl-PL" sz="2000" b="1" i="1" dirty="0"/>
          </a:p>
        </p:txBody>
      </p:sp>
    </p:spTree>
    <p:extLst>
      <p:ext uri="{BB962C8B-B14F-4D97-AF65-F5344CB8AC3E}">
        <p14:creationId xmlns:p14="http://schemas.microsoft.com/office/powerpoint/2010/main" val="177442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pl-PL" b="1" dirty="0" smtClean="0">
                <a:latin typeface="Arial Black" panose="020B0A04020102020204" pitchFamily="34" charset="0"/>
              </a:rPr>
              <a:t>II POWSTANIE ŚLĄSKIE</a:t>
            </a:r>
            <a:endParaRPr lang="pl-PL" b="1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i="1" dirty="0" smtClean="0"/>
              <a:t>2 powstanie śląskie </a:t>
            </a:r>
            <a:r>
              <a:rPr lang="pl-PL" sz="2000" i="1" dirty="0" smtClean="0"/>
              <a:t>odbywało się od 19 na 20 sierpnia do 25 sierpnia 1920 roku pod ponownym dowodzeniem Alfonsa </a:t>
            </a:r>
            <a:r>
              <a:rPr lang="pl-PL" sz="2000" i="1" dirty="0" err="1" smtClean="0"/>
              <a:t>Zgrzebionki</a:t>
            </a:r>
            <a:r>
              <a:rPr lang="pl-PL" sz="2000" i="1" dirty="0" smtClean="0"/>
              <a:t>. Miało ono na celu usunięcie z obszaru plebiscytowego niemieckich organów bezpieczeństwa oraz utworzenie mieszanej policji polsko-niemieckiej. </a:t>
            </a:r>
          </a:p>
          <a:p>
            <a:pPr marL="0" indent="0">
              <a:buNone/>
            </a:pPr>
            <a:r>
              <a:rPr lang="pl-PL" sz="20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Przyczyny II wybuchu:</a:t>
            </a:r>
          </a:p>
          <a:p>
            <a:pPr marL="0" indent="0">
              <a:buNone/>
            </a:pPr>
            <a:r>
              <a:rPr lang="pl-PL" sz="2000" b="1" i="1" dirty="0" smtClean="0">
                <a:latin typeface="+mj-lt"/>
                <a:cs typeface="Aharoni" panose="02010803020104030203" pitchFamily="2" charset="-79"/>
              </a:rPr>
              <a:t>SPÓR O PRZYNALEŻNOŚĆ PAŃSTWOWĄ ŚLĄSKA,   TERROR WROGICH ODDZIAŁÓW PARAMILITARNYCH</a:t>
            </a:r>
          </a:p>
          <a:p>
            <a:pPr marL="0" indent="0">
              <a:buNone/>
            </a:pPr>
            <a:r>
              <a:rPr lang="pl-PL" sz="20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WYNIK</a:t>
            </a:r>
            <a:r>
              <a:rPr lang="pl-PL" sz="2000" b="1" i="1" dirty="0" smtClean="0">
                <a:latin typeface="+mj-lt"/>
                <a:cs typeface="Aharoni" panose="02010803020104030203" pitchFamily="2" charset="-79"/>
              </a:rPr>
              <a:t>: </a:t>
            </a:r>
            <a:r>
              <a:rPr lang="pl-PL" sz="2000" i="1" dirty="0" smtClean="0">
                <a:latin typeface="+mj-lt"/>
                <a:cs typeface="Aharoni" panose="02010803020104030203" pitchFamily="2" charset="-79"/>
              </a:rPr>
              <a:t>zwycięstwo powstańców</a:t>
            </a:r>
          </a:p>
          <a:p>
            <a:pPr marL="0" indent="0">
              <a:buNone/>
            </a:pPr>
            <a:endParaRPr lang="pl-PL" sz="2000" i="1" dirty="0" smtClean="0">
              <a:latin typeface="+mj-lt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2000" i="1" dirty="0" smtClean="0">
              <a:latin typeface="+mj-lt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2000" i="1" dirty="0" smtClean="0">
              <a:latin typeface="+mj-lt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pl-PL" sz="1200" i="1" dirty="0" smtClean="0">
                <a:latin typeface="+mj-lt"/>
                <a:cs typeface="Aharoni" panose="02010803020104030203" pitchFamily="2" charset="-79"/>
              </a:rPr>
              <a:t>https://upload.wikimedia.org/wikipedia/commons/thumb/5/58/Powstania%C5%9Al%C4%85skie.PNG/800px-Powstania%C5%9Al%C4%85skie.PNG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775301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16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836712"/>
          </a:xfrm>
        </p:spPr>
        <p:txBody>
          <a:bodyPr/>
          <a:lstStyle/>
          <a:p>
            <a:r>
              <a:rPr lang="pl-PL" dirty="0" smtClean="0">
                <a:latin typeface="Arial Black" panose="020B0A04020102020204" pitchFamily="34" charset="0"/>
              </a:rPr>
              <a:t>III POWSTANIE ŚLĄSKIE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i="1" dirty="0" smtClean="0"/>
              <a:t>3 powstanie śląskie </a:t>
            </a:r>
            <a:r>
              <a:rPr lang="pl-PL" sz="2000" i="1" dirty="0" smtClean="0"/>
              <a:t>odbywało się od 3 maja do 5 lipca 1921 roku. </a:t>
            </a:r>
            <a:r>
              <a:rPr lang="pl-PL" sz="2000" i="1" dirty="0"/>
              <a:t>M</a:t>
            </a:r>
            <a:r>
              <a:rPr lang="pl-PL" sz="2000" i="1" dirty="0" smtClean="0"/>
              <a:t>ające na      celu przyłączenie Górnego Śląska do Polski. Ostatnie trzech powstań śląskich.</a:t>
            </a:r>
          </a:p>
          <a:p>
            <a:pPr marL="0" indent="0">
              <a:buNone/>
            </a:pPr>
            <a:r>
              <a:rPr lang="pl-PL" sz="20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PRZYCZYNY III WYBUCHU:</a:t>
            </a:r>
          </a:p>
          <a:p>
            <a:pPr marL="0" indent="0">
              <a:buNone/>
            </a:pPr>
            <a:r>
              <a:rPr lang="pl-PL" sz="2000" b="1" i="1" dirty="0" smtClean="0">
                <a:latin typeface="+mj-lt"/>
                <a:cs typeface="Aharoni" panose="02010803020104030203" pitchFamily="2" charset="-79"/>
              </a:rPr>
              <a:t>NIEZADOWOLENIE LUDZI MIESZKAJĄCYCH NA ŚLĄSKU Z </a:t>
            </a:r>
          </a:p>
          <a:p>
            <a:pPr marL="0" indent="0">
              <a:buNone/>
            </a:pPr>
            <a:r>
              <a:rPr lang="pl-PL" sz="2000" b="1" i="1" dirty="0" smtClean="0">
                <a:latin typeface="+mj-lt"/>
                <a:cs typeface="Aharoni" panose="02010803020104030203" pitchFamily="2" charset="-79"/>
              </a:rPr>
              <a:t>WYNIKÓW PLEBISCYTU </a:t>
            </a:r>
          </a:p>
          <a:p>
            <a:pPr marL="0" indent="0">
              <a:buNone/>
            </a:pPr>
            <a:r>
              <a:rPr lang="pl-PL" sz="20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WYNIK: </a:t>
            </a:r>
            <a:r>
              <a:rPr lang="pl-PL" sz="2000" b="1" i="1" dirty="0" smtClean="0">
                <a:latin typeface="Agency FB" panose="020B0503020202020204" pitchFamily="34" charset="0"/>
                <a:cs typeface="Aharoni" panose="02010803020104030203" pitchFamily="2" charset="-79"/>
              </a:rPr>
              <a:t>ROZEJM</a:t>
            </a:r>
          </a:p>
          <a:p>
            <a:pPr marL="0" indent="0">
              <a:buNone/>
            </a:pPr>
            <a:endParaRPr lang="pl-PL" sz="2000" b="1" i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2000" b="1" i="1" dirty="0">
                <a:latin typeface="+mj-lt"/>
                <a:cs typeface="Aharoni" panose="02010803020104030203" pitchFamily="2" charset="-79"/>
              </a:rPr>
              <a:t> </a:t>
            </a:r>
            <a:endParaRPr lang="pl-PL" sz="2000" b="1" i="1" dirty="0" smtClean="0">
              <a:latin typeface="+mj-lt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2000" b="1" i="1" dirty="0" smtClean="0">
                <a:latin typeface="+mj-lt"/>
                <a:cs typeface="Aharoni" panose="02010803020104030203" pitchFamily="2" charset="-79"/>
              </a:rPr>
              <a:t>Powstańcy śląscy 1921r</a:t>
            </a:r>
          </a:p>
          <a:p>
            <a:pPr marL="0" indent="0">
              <a:buNone/>
            </a:pPr>
            <a:endParaRPr lang="pl-PL" sz="2000" b="1" i="1" dirty="0">
              <a:latin typeface="+mj-lt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2000" b="1" i="1" dirty="0" smtClean="0">
              <a:latin typeface="+mj-lt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2000" b="1" i="1" dirty="0">
              <a:latin typeface="+mj-lt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2000" b="1" i="1" dirty="0" smtClean="0">
              <a:latin typeface="+mj-lt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2000" b="1" i="1" dirty="0">
              <a:latin typeface="+mj-lt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1200" b="1" i="1" dirty="0" smtClean="0">
                <a:latin typeface="+mj-lt"/>
                <a:cs typeface="Aharoni" panose="02010803020104030203" pitchFamily="2" charset="-79"/>
              </a:rPr>
              <a:t>https://upload.wikimedia.org/wikipedia/commons/5/54/Powsta%C5%84cy_%C5%9Bl%C4%85scy_1921.jpg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76" y="2432817"/>
            <a:ext cx="6588224" cy="442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9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08720"/>
          </a:xfrm>
        </p:spPr>
        <p:txBody>
          <a:bodyPr/>
          <a:lstStyle/>
          <a:p>
            <a:r>
              <a:rPr lang="pl-PL" dirty="0" smtClean="0">
                <a:latin typeface="Arial Black" panose="020B0A04020102020204" pitchFamily="34" charset="0"/>
              </a:rPr>
              <a:t>PLEBISCYT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i="1" dirty="0" smtClean="0"/>
              <a:t>Do udziału </a:t>
            </a:r>
            <a:r>
              <a:rPr lang="pl-PL" sz="2000" i="1" dirty="0"/>
              <a:t>w głosowaniu uprawnionych było 1 220 524 osób. Wśród głosujących 19,3% stanowili tzw. emigranci górnośląscy, czyli osoby które na Górnym Śląsku się urodziły, ale z niego wyemigrowały</a:t>
            </a:r>
            <a:r>
              <a:rPr lang="pl-PL" sz="2000" i="1" dirty="0" smtClean="0"/>
              <a:t>.</a:t>
            </a:r>
          </a:p>
          <a:p>
            <a:pPr marL="0" indent="0">
              <a:buNone/>
            </a:pPr>
            <a:r>
              <a:rPr lang="pl-PL" sz="2000" i="1" dirty="0" smtClean="0"/>
              <a:t>W 1919 strona polska zaproponowała, aby dopuścić do głosowania także tych Ślązaków, którzy mieszkali poza Górnym Śląskiem, licząc że pozwoli to zyskać głosy Polaków pracujących w Zagłębiu Ruhry. Międzysojusznicza Komisja zgodziła się na ten postulat, który w rezultacie obrócił się przeciw Polsce, gdyż zaledwie 10 120 osób przybyłych na plebiscyt zagłosowało za Polską, gdy tymczasem za Niemcami opowiedziało się 182 288 osób</a:t>
            </a:r>
          </a:p>
          <a:p>
            <a:pPr marL="0" indent="0">
              <a:buNone/>
            </a:pPr>
            <a:r>
              <a:rPr lang="pl-PL" sz="2000" i="1" dirty="0" smtClean="0"/>
              <a:t>W dniu 20 marca 1921 r. odbył się plebiscyt. Objął on 1573 gminy prowincji górnośląskiej w powiatach: bytomskim, katowickim, gliwickim, tarnogórskim, rybnickim, pszczyńskim, strzeleckim, opolskim, lublinieckim, kozielskim, kluczborskim, głubczyckim i części powiatu prudnickiego. Głosowano również w niewielkiej części powiatu namysłowskiego, leżącego historycznie i administracyjnie na Dolnym Śląsku.</a:t>
            </a:r>
          </a:p>
          <a:p>
            <a:pPr marL="0" indent="0">
              <a:buNone/>
            </a:pPr>
            <a:r>
              <a:rPr lang="pl-PL" sz="2000" i="1" dirty="0" smtClean="0"/>
              <a:t>W głosowaniu udział wzięło 1 190 846 uprawnionych. Frekwencja była więc prawie stuprocentowa (głosowało ok. 98% uprawnionych).</a:t>
            </a:r>
          </a:p>
          <a:p>
            <a:pPr marL="0" indent="0">
              <a:buNone/>
            </a:pPr>
            <a:r>
              <a:rPr lang="pl-PL" sz="2000" i="1" dirty="0" smtClean="0"/>
              <a:t>W wyniku podliczenia głosów w sposób globalny za Polską opowiedziało się 40,4%, a za Niemcami 59,5% uprawnionych do głosowania.</a:t>
            </a:r>
            <a:endParaRPr lang="pl-PL" sz="2000" i="1" dirty="0"/>
          </a:p>
        </p:txBody>
      </p:sp>
    </p:spTree>
    <p:extLst>
      <p:ext uri="{BB962C8B-B14F-4D97-AF65-F5344CB8AC3E}">
        <p14:creationId xmlns:p14="http://schemas.microsoft.com/office/powerpoint/2010/main" val="305483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6876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CO MIAŁO WPŁYW NA WYNIKI PLEBISCYTU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13384"/>
            <a:ext cx="91440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i="1" dirty="0" smtClean="0"/>
              <a:t>1.Niemiecki terror, ograniczenia ekonomiczne i administracyjne</a:t>
            </a:r>
          </a:p>
          <a:p>
            <a:pPr marL="0" indent="0">
              <a:buNone/>
            </a:pPr>
            <a:r>
              <a:rPr lang="pl-PL" sz="1600" i="1" dirty="0" smtClean="0"/>
              <a:t>2.Polski terror społeczny, gospodarczy i  militarny</a:t>
            </a:r>
          </a:p>
          <a:p>
            <a:pPr marL="0" indent="0">
              <a:buNone/>
            </a:pPr>
            <a:r>
              <a:rPr lang="pl-PL" sz="1600" i="1" dirty="0" smtClean="0"/>
              <a:t>3.Sprowadzenie na Górny Śląsk tzw. emigrantów plebiscytowych, czyli osób urodzonych na tym obszarze, ale go nie zamieszkujących, co stało się bezpośrednią przyczyną znacznego wzrostu procentowego Niemców w niektórych powiatach. Celowo sprowadzeni przez władze niemieckie emigranci oddali w niektórych zachodnich i północnych powiatach obszaru plebiscytowego ponad 40% głosów w stosunku do ogólnej liczby głosujących.</a:t>
            </a:r>
          </a:p>
          <a:p>
            <a:pPr marL="0" indent="0">
              <a:buNone/>
            </a:pPr>
            <a:r>
              <a:rPr lang="pl-PL" sz="1600" i="1" dirty="0" smtClean="0"/>
              <a:t>4.Przyłączenie do terenu plebiscytowego czysto niemieckich obszarów w okolicach Prudnika, Głubczyc i Kluczborka, co w przyszłości uznano za poważny błąd, który w końcowym efekcie przyniósł opcji proniemieckiej dużo głosów</a:t>
            </a:r>
          </a:p>
          <a:p>
            <a:pPr marL="0" indent="0">
              <a:buNone/>
            </a:pPr>
            <a:r>
              <a:rPr lang="pl-PL" sz="1600" i="1" dirty="0" smtClean="0"/>
              <a:t>5. Nasilono propagandę proniemiecką przy okazji łagodząc jawną antypolską politykę – pozwolono na msze w języku polskim i używanie polskiego języka w szkole. Nocna działalność bojówek mogła być skierowana przeciw nielicznym polskim radykałom</a:t>
            </a:r>
          </a:p>
          <a:p>
            <a:pPr marL="0" indent="0">
              <a:buNone/>
            </a:pPr>
            <a:r>
              <a:rPr lang="pl-PL" sz="1600" i="1" dirty="0" smtClean="0"/>
              <a:t>6. Oprócz wielu chwytów propagandowych dość skutecznym była plotka, że bez względu na wynik, granicę poprowadzi się wzdłuż Odry, a więc mieszkający na jej lewym brzegu, głosując za Polską, niczego nie zmienią za to niepotrzebnie narażą się na represje</a:t>
            </a:r>
          </a:p>
          <a:p>
            <a:pPr marL="0" indent="0">
              <a:buNone/>
            </a:pPr>
            <a:r>
              <a:rPr lang="pl-PL" sz="1600" i="1" dirty="0" smtClean="0"/>
              <a:t>7. Głosujący dostawali po dwie kartki czerwoną (Niemcy) i białą (Polska). Jedną należało wrzucić do urny drugą wyrzucić do kosza. Zazwyczaj zamiast do kosza kartkę wyrzucano przed lokalem, co miało formę manifestacji (dzięki kolorom z daleka było widać kto jak głosował)</a:t>
            </a:r>
          </a:p>
        </p:txBody>
      </p:sp>
    </p:spTree>
    <p:extLst>
      <p:ext uri="{BB962C8B-B14F-4D97-AF65-F5344CB8AC3E}">
        <p14:creationId xmlns:p14="http://schemas.microsoft.com/office/powerpoint/2010/main" val="116643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4704"/>
          </a:xfrm>
        </p:spPr>
        <p:txBody>
          <a:bodyPr/>
          <a:lstStyle/>
          <a:p>
            <a:r>
              <a:rPr lang="pl-PL" dirty="0" smtClean="0">
                <a:latin typeface="Arial Black" panose="020B0A04020102020204" pitchFamily="34" charset="0"/>
              </a:rPr>
              <a:t>CIEKAWOSTKI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b="1" i="1" dirty="0" smtClean="0"/>
              <a:t>ALFONS ZGRZEBIONK SZPIEGIEM? - </a:t>
            </a:r>
            <a:r>
              <a:rPr lang="pl-PL" sz="1600" i="1" dirty="0" smtClean="0"/>
              <a:t>Alfons Zgrzebniok to formalny dowódca I </a:t>
            </a:r>
            <a:r>
              <a:rPr lang="pl-PL" sz="1600" i="1" dirty="0" err="1"/>
              <a:t>i</a:t>
            </a:r>
            <a:r>
              <a:rPr lang="pl-PL" sz="1600" i="1" dirty="0" smtClean="0"/>
              <a:t> II powstania śląskiego. W czasie swojej służby nieraz wykazywał się sprytem. W 1918 roku, udając niemieckiego oficera, pomagał zdobyć broń dla Polskiej Organizacji Wojskowej Górnego Śląska, a w 1919, aresztowany przez </a:t>
            </a:r>
            <a:r>
              <a:rPr lang="pl-PL" sz="1600" i="1" dirty="0" err="1" smtClean="0"/>
              <a:t>Grenzschutz</a:t>
            </a:r>
            <a:r>
              <a:rPr lang="pl-PL" sz="1600" i="1" dirty="0" smtClean="0"/>
              <a:t>, uciekł z więzienia. Nie dziwi zatem, że w kolejnych latach wykorzystywano jego talenty. Pod koniec lat dwudziestych</a:t>
            </a:r>
          </a:p>
          <a:p>
            <a:pPr marL="0" indent="0">
              <a:buNone/>
            </a:pPr>
            <a:r>
              <a:rPr lang="pl-PL" sz="1600" b="1" i="1" dirty="0" smtClean="0"/>
              <a:t>W SZEREGACH MILICJI GÓRNOŚLĄSKIEJ SŁUŻYLI NIEMCY? </a:t>
            </a:r>
            <a:r>
              <a:rPr lang="pl-PL" sz="1600" i="1" dirty="0" smtClean="0"/>
              <a:t> - Milicja Górnośląska to polska organizacja paramilitarna, która powstała we wrześniu 1919 r. z uchodźców górnośląskich. W jej strukturach służyło dwóch Niemców. Jeden z nich, Friedrich </a:t>
            </a:r>
            <a:r>
              <a:rPr lang="pl-PL" sz="1600" i="1" dirty="0" err="1" smtClean="0"/>
              <a:t>Strübe</a:t>
            </a:r>
            <a:r>
              <a:rPr lang="pl-PL" sz="1600" i="1" dirty="0" smtClean="0"/>
              <a:t>, był żołnierzem 3. kompanii 12. dywizji pułku </a:t>
            </a:r>
            <a:r>
              <a:rPr lang="pl-PL" sz="1600" i="1" dirty="0" err="1" smtClean="0"/>
              <a:t>Tülmanna</a:t>
            </a:r>
            <a:r>
              <a:rPr lang="pl-PL" sz="1600" i="1" dirty="0" smtClean="0"/>
              <a:t>. Od 15 września 1915 r. służył w kawalerii, jednak 13 października 1919 r. zgłosił się w Oświęcimiu z koniem i karabinem. Na pytanie, dlaczego zdezerterował, odpowiedział, że od trzech tygodni jego oddział stacjonował w </a:t>
            </a:r>
            <a:r>
              <a:rPr lang="pl-PL" sz="1600" i="1" dirty="0" err="1" smtClean="0"/>
              <a:t>Paprocanach</a:t>
            </a:r>
            <a:r>
              <a:rPr lang="pl-PL" sz="1600" i="1" dirty="0" smtClean="0"/>
              <a:t>, gdzie poznał dziewczynę i wyraził chęć pozostania na Górnym Śląsku. Miał za to zostać postawiony przed sądem wojennym, ale zbiegł ze swojego oddziału i oddał się w opiekę rządu polskiego</a:t>
            </a:r>
          </a:p>
          <a:p>
            <a:pPr marL="0" indent="0">
              <a:buNone/>
            </a:pPr>
            <a:r>
              <a:rPr lang="pl-PL" sz="1600" i="1" dirty="0" smtClean="0"/>
              <a:t> </a:t>
            </a:r>
            <a:r>
              <a:rPr lang="pl-PL" sz="1600" b="1" i="1" dirty="0" smtClean="0"/>
              <a:t>PAMIĘTNIKI ŚLĄSKICH POWSTAŃCÓW </a:t>
            </a:r>
            <a:r>
              <a:rPr lang="pl-PL" sz="1600" i="1" dirty="0" smtClean="0"/>
              <a:t> - Powstańcy śląscy – zarówno wojskowi, jak i pracownicy administracji – spisywali swoje wspomnienia z lat 1918-1922. W 1935 ukazała się książka Józefa Grzegorzka pt. „Pierwsze powstanie śląskie 1919 roku w zarysie”. Bogusław Dobrzycki zostawił po sobie „Rys historyczny przejęcia polskich kolei na Górnym Śląsku”, a Maciej Mielżyński zebrał „Wspomnienia i przyczynki do historii III powstania górnośląskiego”. Dzięki nim, nawet dziś, każdy może poznać losy powstańców ich oczami.</a:t>
            </a:r>
          </a:p>
          <a:p>
            <a:pPr marL="0" indent="0">
              <a:buNone/>
            </a:pPr>
            <a:r>
              <a:rPr lang="pl-PL" sz="1600" b="1" i="1" dirty="0" smtClean="0"/>
              <a:t>KOLEJE ŚLĄSKIE NIEPRZERWANIE KURSOWAŁY </a:t>
            </a:r>
            <a:r>
              <a:rPr lang="pl-PL" sz="1600" i="1" dirty="0" smtClean="0"/>
              <a:t>- Śląska codzienność podczas powstań była odmieniona. Podczas III powstania śląskiego, w trudnych i niepewnych czasach. Na terenie zajętym przez powstańców regularnie kursowały pociągi osobowe, którymi mieszkańcy Górnego Śląska mogli przemieszczać się w drodze do pracy. Prowadzono też przewozy towarów (głównie węgla), co pozwalało na kontynuowanie produkcji przemysłowej.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258926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69269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FILMIKI NA TEMAT POWSTAŃ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048672"/>
          </a:xfrm>
        </p:spPr>
        <p:txBody>
          <a:bodyPr>
            <a:normAutofit/>
          </a:bodyPr>
          <a:lstStyle/>
          <a:p>
            <a:r>
              <a:rPr lang="pl-PL" sz="2400" b="1" i="1" dirty="0" smtClean="0">
                <a:hlinkClick r:id="rId2"/>
              </a:rPr>
              <a:t>https://youtu.be/5aW-rGWepmI</a:t>
            </a:r>
            <a:r>
              <a:rPr lang="pl-PL" sz="2400" b="1" i="1" dirty="0" smtClean="0"/>
              <a:t> - HISTORIA ŚLĄSKA</a:t>
            </a:r>
          </a:p>
          <a:p>
            <a:r>
              <a:rPr lang="pl-PL" sz="2400" b="1" i="1" dirty="0" smtClean="0">
                <a:hlinkClick r:id="rId3"/>
              </a:rPr>
              <a:t>https://youtu.be/FNqUi068Pr0</a:t>
            </a:r>
            <a:r>
              <a:rPr lang="pl-PL" sz="2400" b="1" i="1" dirty="0" smtClean="0"/>
              <a:t> - DOKŁADNIEJ O PLEBISCYCIE</a:t>
            </a:r>
          </a:p>
          <a:p>
            <a:r>
              <a:rPr lang="pl-PL" sz="2400" b="1" i="1" smtClean="0">
                <a:hlinkClick r:id="rId4"/>
              </a:rPr>
              <a:t>https://youtu.be/lhQcmD5IlGg</a:t>
            </a:r>
            <a:r>
              <a:rPr lang="pl-PL" sz="2400" b="1" i="1" smtClean="0"/>
              <a:t> - DAWNE MIEJSCA NA GÓRNYM ŚLĄSKU</a:t>
            </a:r>
            <a:endParaRPr lang="pl-PL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5909147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6013</TotalTime>
  <Words>1266</Words>
  <Application>Microsoft Office PowerPoint</Application>
  <PresentationFormat>Pokaz na ekranie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POWSTANIA ŚLĄSKIE</vt:lpstr>
      <vt:lpstr>I POWSTANIE ŚLĄSKIE</vt:lpstr>
      <vt:lpstr>DOWÓDCY POWSTANIA</vt:lpstr>
      <vt:lpstr>II POWSTANIE ŚLĄSKIE</vt:lpstr>
      <vt:lpstr>III POWSTANIE ŚLĄSKIE</vt:lpstr>
      <vt:lpstr>PLEBISCYT</vt:lpstr>
      <vt:lpstr>CO MIAŁO WPŁYW NA WYNIKI PLEBISCYTU</vt:lpstr>
      <vt:lpstr>CIEKAWOSTKI</vt:lpstr>
      <vt:lpstr>FILMIKI NA TEMAT POWSTAŃ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tomi</dc:creator>
  <cp:lastModifiedBy>tomi</cp:lastModifiedBy>
  <cp:revision>26</cp:revision>
  <dcterms:created xsi:type="dcterms:W3CDTF">2021-03-24T11:06:51Z</dcterms:created>
  <dcterms:modified xsi:type="dcterms:W3CDTF">2021-03-28T15:19:57Z</dcterms:modified>
</cp:coreProperties>
</file>