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1.png" ContentType="image/png"/>
  <Override PartName="/ppt/media/image2.png" ContentType="image/png"/>
  <Override PartName="/ppt/media/image17.jpeg" ContentType="image/jpeg"/>
  <Override PartName="/ppt/media/image3.png" ContentType="image/png"/>
  <Override PartName="/ppt/media/image9.jpeg" ContentType="image/jpe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jpeg" ContentType="image/jpeg"/>
  <Override PartName="/ppt/media/image11.gif" ContentType="image/gif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913680" y="618480"/>
            <a:ext cx="10364040" cy="739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subTitle"/>
          </p:nvPr>
        </p:nvSpPr>
        <p:spPr>
          <a:xfrm>
            <a:off x="913680" y="618480"/>
            <a:ext cx="10364040" cy="739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2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subTitle"/>
          </p:nvPr>
        </p:nvSpPr>
        <p:spPr>
          <a:xfrm>
            <a:off x="913680" y="618480"/>
            <a:ext cx="10364040" cy="739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7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7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7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913680" y="618480"/>
            <a:ext cx="10364040" cy="739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caebf5"/>
            </a:gs>
            <a:gs pos="100000">
              <a:srgbClr val="73aad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2" descr="\\DROBO-FS\QuickDrops\JB\PPTX NG\Droplets\LightingOverlay.png"/>
          <p:cNvPicPr/>
          <p:nvPr/>
        </p:nvPicPr>
        <p:blipFill>
          <a:blip r:embed="rId2">
            <a:alphaModFix amt="7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pic>
        <p:nvPicPr>
          <p:cNvPr id="1" name="Picture 6" descr="Droplets-HD-Title-R1d.png"/>
          <p:cNvPicPr/>
          <p:nvPr/>
        </p:nvPicPr>
        <p:blipFill>
          <a:blip r:embed="rId3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751040" y="1300680"/>
            <a:ext cx="8689680" cy="2508840"/>
          </a:xfrm>
          <a:prstGeom prst="rect">
            <a:avLst/>
          </a:prstGeom>
        </p:spPr>
        <p:txBody>
          <a:bodyPr anchor="b">
            <a:normAutofit/>
          </a:bodyPr>
          <a:p>
            <a:pPr algn="ctr">
              <a:lnSpc>
                <a:spcPct val="90000"/>
              </a:lnSpc>
            </a:pPr>
            <a:r>
              <a:rPr b="0" lang="pl-PL" sz="4800" spc="-1" strike="noStrike" cap="all">
                <a:solidFill>
                  <a:srgbClr val="000000"/>
                </a:solidFill>
                <a:latin typeface="Tw Cen MT"/>
              </a:rPr>
              <a:t>Kliknij, aby edytować styl</a:t>
            </a:r>
            <a:endParaRPr b="0" lang="en-US" sz="4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/>
          </p:nvPr>
        </p:nvSpPr>
        <p:spPr>
          <a:xfrm>
            <a:off x="7678800" y="58831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0EB6AF4-2ED0-4B82-ADA6-59BFCE846C7A}" type="datetime">
              <a:rPr b="0" lang="en-US" sz="1000" spc="-1" strike="noStrike">
                <a:solidFill>
                  <a:srgbClr val="000000"/>
                </a:solidFill>
                <a:latin typeface="Tw Cen MT"/>
              </a:rPr>
              <a:t>4/6/20</a:t>
            </a:fld>
            <a:endParaRPr b="0" lang="pl-PL" sz="1000" spc="-1" strike="noStrike"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/>
          </p:nvPr>
        </p:nvSpPr>
        <p:spPr>
          <a:xfrm>
            <a:off x="913680" y="5883120"/>
            <a:ext cx="667260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/>
          </p:nvPr>
        </p:nvSpPr>
        <p:spPr>
          <a:xfrm>
            <a:off x="10514160" y="5883120"/>
            <a:ext cx="7639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D0B8D2C-E407-4D5F-87DF-AC400503411B}" type="slidenum">
              <a:rPr b="0" lang="en-US" sz="1000" spc="-1" strike="noStrike">
                <a:solidFill>
                  <a:srgbClr val="000000"/>
                </a:solidFill>
                <a:latin typeface="Tw Cen MT"/>
              </a:rPr>
              <a:t>&lt;numer&gt;</a:t>
            </a:fld>
            <a:endParaRPr b="0" lang="pl-PL" sz="1000" spc="-1" strike="noStrike"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 cap="all">
                <a:solidFill>
                  <a:srgbClr val="000000"/>
                </a:solidFill>
                <a:latin typeface="Tw Cen MT"/>
              </a:rPr>
              <a:t>Kliknij, aby edytować format tekstu konspektu</a:t>
            </a:r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 cap="all">
                <a:solidFill>
                  <a:srgbClr val="000000"/>
                </a:solidFill>
                <a:latin typeface="Tw Cen MT"/>
              </a:rPr>
              <a:t>Drugi poziom konspektu</a:t>
            </a:r>
            <a:endParaRPr b="0" lang="en-US" sz="1600" spc="-1" strike="noStrike" cap="all">
              <a:solidFill>
                <a:srgbClr val="000000"/>
              </a:solidFill>
              <a:latin typeface="Tw Cen MT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 cap="all">
                <a:solidFill>
                  <a:srgbClr val="000000"/>
                </a:solidFill>
                <a:latin typeface="Tw Cen MT"/>
              </a:rPr>
              <a:t>Trzeci poziom konspektu</a:t>
            </a:r>
            <a:endParaRPr b="0" lang="en-US" sz="1400" spc="-1" strike="noStrike" cap="all">
              <a:solidFill>
                <a:srgbClr val="000000"/>
              </a:solidFill>
              <a:latin typeface="Tw Cen MT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 cap="all">
                <a:solidFill>
                  <a:srgbClr val="000000"/>
                </a:solidFill>
                <a:latin typeface="Tw Cen MT"/>
              </a:rPr>
              <a:t>Czwarty poziom konspektu</a:t>
            </a:r>
            <a:endParaRPr b="0" lang="en-US" sz="1400" spc="-1" strike="noStrike" cap="all">
              <a:solidFill>
                <a:srgbClr val="000000"/>
              </a:solidFill>
              <a:latin typeface="Tw Cen MT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 cap="all">
                <a:solidFill>
                  <a:srgbClr val="000000"/>
                </a:solidFill>
                <a:latin typeface="Tw Cen MT"/>
              </a:rPr>
              <a:t>Piąty poziom konspektu</a:t>
            </a:r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 cap="all">
                <a:solidFill>
                  <a:srgbClr val="000000"/>
                </a:solidFill>
                <a:latin typeface="Tw Cen MT"/>
              </a:rPr>
              <a:t>Szósty poziom konspektu</a:t>
            </a:r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 cap="all">
                <a:solidFill>
                  <a:srgbClr val="000000"/>
                </a:solidFill>
                <a:latin typeface="Tw Cen MT"/>
              </a:rPr>
              <a:t>Siódmy poziom konspektu</a:t>
            </a:r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caebf5"/>
            </a:gs>
            <a:gs pos="100000">
              <a:srgbClr val="73aad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 descr="\\DROBO-FS\QuickDrops\JB\PPTX NG\Droplets\LightingOverlay.png"/>
          <p:cNvPicPr/>
          <p:nvPr/>
        </p:nvPicPr>
        <p:blipFill>
          <a:blip r:embed="rId2">
            <a:alphaModFix amt="7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pic>
        <p:nvPicPr>
          <p:cNvPr id="44" name="Picture 2" descr="Droplets-HD-Content-R1d.png"/>
          <p:cNvPicPr/>
          <p:nvPr/>
        </p:nvPicPr>
        <p:blipFill>
          <a:blip r:embed="rId3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0" lang="pl-PL" sz="3600" spc="-1" strike="noStrike" cap="all">
                <a:solidFill>
                  <a:srgbClr val="000000"/>
                </a:solidFill>
                <a:latin typeface="Tw Cen MT"/>
              </a:rPr>
              <a:t>Kliknij, aby edytować styl</a:t>
            </a:r>
            <a:endParaRPr b="0" lang="en-US" sz="36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10363320" cy="342360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000" spc="-1" strike="noStrike" cap="all">
                <a:solidFill>
                  <a:srgbClr val="000000"/>
                </a:solidFill>
                <a:latin typeface="Tw Cen MT"/>
              </a:rPr>
              <a:t>Edytuj style wzorca tekstu</a:t>
            </a:r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  <a:p>
            <a:pPr lvl="1" marL="685800" indent="-22824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800" spc="-1" strike="noStrike" cap="all">
                <a:solidFill>
                  <a:srgbClr val="000000"/>
                </a:solidFill>
                <a:latin typeface="Tw Cen MT"/>
              </a:rPr>
              <a:t>Drugi poziom</a:t>
            </a:r>
            <a:endParaRPr b="0" lang="en-US" sz="1800" spc="-1" strike="noStrike" cap="all">
              <a:solidFill>
                <a:srgbClr val="000000"/>
              </a:solidFill>
              <a:latin typeface="Tw Cen MT"/>
            </a:endParaRPr>
          </a:p>
          <a:p>
            <a:pPr lvl="2" marL="1143000" indent="-22824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600" spc="-1" strike="noStrike" cap="all">
                <a:solidFill>
                  <a:srgbClr val="000000"/>
                </a:solidFill>
                <a:latin typeface="Tw Cen MT"/>
              </a:rPr>
              <a:t>Trzeci poziom</a:t>
            </a:r>
            <a:endParaRPr b="0" lang="en-US" sz="1600" spc="-1" strike="noStrike" cap="all">
              <a:solidFill>
                <a:srgbClr val="000000"/>
              </a:solidFill>
              <a:latin typeface="Tw Cen MT"/>
            </a:endParaRPr>
          </a:p>
          <a:p>
            <a:pPr lvl="3" marL="1600200" indent="-22824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400" spc="-1" strike="noStrike" cap="all">
                <a:solidFill>
                  <a:srgbClr val="000000"/>
                </a:solidFill>
                <a:latin typeface="Tw Cen MT"/>
              </a:rPr>
              <a:t>Czwarty poziom</a:t>
            </a:r>
            <a:endParaRPr b="0" lang="en-US" sz="1400" spc="-1" strike="noStrike" cap="all">
              <a:solidFill>
                <a:srgbClr val="000000"/>
              </a:solidFill>
              <a:latin typeface="Tw Cen MT"/>
            </a:endParaRPr>
          </a:p>
          <a:p>
            <a:pPr lvl="4" marL="2057400" indent="-22824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400" spc="-1" strike="noStrike" cap="all">
                <a:solidFill>
                  <a:srgbClr val="000000"/>
                </a:solidFill>
                <a:latin typeface="Tw Cen MT"/>
              </a:rPr>
              <a:t>Piąty poziom</a:t>
            </a:r>
            <a:endParaRPr b="0" lang="en-US" sz="14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dt"/>
          </p:nvPr>
        </p:nvSpPr>
        <p:spPr>
          <a:xfrm>
            <a:off x="7678800" y="58831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E3C77E8-0A05-4C8F-894E-FE348448482E}" type="datetime">
              <a:rPr b="0" lang="en-US" sz="1000" spc="-1" strike="noStrike">
                <a:solidFill>
                  <a:srgbClr val="000000"/>
                </a:solidFill>
                <a:latin typeface="Tw Cen MT"/>
              </a:rPr>
              <a:t>4/6/20</a:t>
            </a:fld>
            <a:endParaRPr b="0" lang="pl-PL" sz="1000" spc="-1" strike="noStrike">
              <a:latin typeface="Times New Roman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ftr"/>
          </p:nvPr>
        </p:nvSpPr>
        <p:spPr>
          <a:xfrm>
            <a:off x="913680" y="5883120"/>
            <a:ext cx="667260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sldNum"/>
          </p:nvPr>
        </p:nvSpPr>
        <p:spPr>
          <a:xfrm>
            <a:off x="10514160" y="5883120"/>
            <a:ext cx="7639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B882434-4548-46D7-8A5B-BC218A1DF3AE}" type="slidenum">
              <a:rPr b="0" lang="en-US" sz="1000" spc="-1" strike="noStrike">
                <a:solidFill>
                  <a:srgbClr val="000000"/>
                </a:solidFill>
                <a:latin typeface="Tw Cen MT"/>
              </a:rPr>
              <a:t>&lt;numer&gt;</a:t>
            </a:fld>
            <a:endParaRPr b="0" lang="pl-PL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caebf5"/>
            </a:gs>
            <a:gs pos="100000">
              <a:srgbClr val="73aad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2" descr="\\DROBO-FS\QuickDrops\JB\PPTX NG\Droplets\LightingOverlay.png"/>
          <p:cNvPicPr/>
          <p:nvPr/>
        </p:nvPicPr>
        <p:blipFill>
          <a:blip r:embed="rId2">
            <a:alphaModFix amt="7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pic>
        <p:nvPicPr>
          <p:cNvPr id="87" name="Picture 9" descr="Droplets-HD-Content-R1d.png"/>
          <p:cNvPicPr/>
          <p:nvPr/>
        </p:nvPicPr>
        <p:blipFill>
          <a:blip r:embed="rId3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0" lang="pl-PL" sz="3600" spc="-1" strike="noStrike" cap="all">
                <a:solidFill>
                  <a:srgbClr val="000000"/>
                </a:solidFill>
                <a:latin typeface="Tw Cen MT"/>
              </a:rPr>
              <a:t>Kliknij, aby edytować styl</a:t>
            </a:r>
            <a:endParaRPr b="0" lang="en-US" sz="36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5105520" cy="342360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000" spc="-1" strike="noStrike" cap="all">
                <a:solidFill>
                  <a:srgbClr val="000000"/>
                </a:solidFill>
                <a:latin typeface="Tw Cen MT"/>
              </a:rPr>
              <a:t>Edytuj style wzorca tekstu</a:t>
            </a:r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  <a:p>
            <a:pPr lvl="1" marL="685800" indent="-22824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800" spc="-1" strike="noStrike" cap="all">
                <a:solidFill>
                  <a:srgbClr val="000000"/>
                </a:solidFill>
                <a:latin typeface="Tw Cen MT"/>
              </a:rPr>
              <a:t>Drugi poziom</a:t>
            </a:r>
            <a:endParaRPr b="0" lang="en-US" sz="1800" spc="-1" strike="noStrike" cap="all">
              <a:solidFill>
                <a:srgbClr val="000000"/>
              </a:solidFill>
              <a:latin typeface="Tw Cen MT"/>
            </a:endParaRPr>
          </a:p>
          <a:p>
            <a:pPr lvl="2" marL="1143000" indent="-22824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600" spc="-1" strike="noStrike" cap="all">
                <a:solidFill>
                  <a:srgbClr val="000000"/>
                </a:solidFill>
                <a:latin typeface="Tw Cen MT"/>
              </a:rPr>
              <a:t>Trzeci poziom</a:t>
            </a:r>
            <a:endParaRPr b="0" lang="en-US" sz="1600" spc="-1" strike="noStrike" cap="all">
              <a:solidFill>
                <a:srgbClr val="000000"/>
              </a:solidFill>
              <a:latin typeface="Tw Cen MT"/>
            </a:endParaRPr>
          </a:p>
          <a:p>
            <a:pPr lvl="3" marL="1600200" indent="-22824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400" spc="-1" strike="noStrike" cap="all">
                <a:solidFill>
                  <a:srgbClr val="000000"/>
                </a:solidFill>
                <a:latin typeface="Tw Cen MT"/>
              </a:rPr>
              <a:t>Czwarty poziom</a:t>
            </a:r>
            <a:endParaRPr b="0" lang="en-US" sz="1400" spc="-1" strike="noStrike" cap="all">
              <a:solidFill>
                <a:srgbClr val="000000"/>
              </a:solidFill>
              <a:latin typeface="Tw Cen MT"/>
            </a:endParaRPr>
          </a:p>
          <a:p>
            <a:pPr lvl="4" marL="2057400" indent="-22824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400" spc="-1" strike="noStrike" cap="all">
                <a:solidFill>
                  <a:srgbClr val="000000"/>
                </a:solidFill>
                <a:latin typeface="Tw Cen MT"/>
              </a:rPr>
              <a:t>Piąty poziom</a:t>
            </a:r>
            <a:endParaRPr b="0" lang="en-US" sz="14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6172200" y="2367000"/>
            <a:ext cx="5105160" cy="342360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000" spc="-1" strike="noStrike" cap="all">
                <a:solidFill>
                  <a:srgbClr val="000000"/>
                </a:solidFill>
                <a:latin typeface="Tw Cen MT"/>
              </a:rPr>
              <a:t>Edytuj style wzorca tekstu</a:t>
            </a:r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  <a:p>
            <a:pPr lvl="1" marL="685800" indent="-22824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800" spc="-1" strike="noStrike" cap="all">
                <a:solidFill>
                  <a:srgbClr val="000000"/>
                </a:solidFill>
                <a:latin typeface="Tw Cen MT"/>
              </a:rPr>
              <a:t>Drugi poziom</a:t>
            </a:r>
            <a:endParaRPr b="0" lang="en-US" sz="1800" spc="-1" strike="noStrike" cap="all">
              <a:solidFill>
                <a:srgbClr val="000000"/>
              </a:solidFill>
              <a:latin typeface="Tw Cen MT"/>
            </a:endParaRPr>
          </a:p>
          <a:p>
            <a:pPr lvl="2" marL="1143000" indent="-22824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600" spc="-1" strike="noStrike" cap="all">
                <a:solidFill>
                  <a:srgbClr val="000000"/>
                </a:solidFill>
                <a:latin typeface="Tw Cen MT"/>
              </a:rPr>
              <a:t>Trzeci poziom</a:t>
            </a:r>
            <a:endParaRPr b="0" lang="en-US" sz="1600" spc="-1" strike="noStrike" cap="all">
              <a:solidFill>
                <a:srgbClr val="000000"/>
              </a:solidFill>
              <a:latin typeface="Tw Cen MT"/>
            </a:endParaRPr>
          </a:p>
          <a:p>
            <a:pPr lvl="3" marL="1600200" indent="-22824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400" spc="-1" strike="noStrike" cap="all">
                <a:solidFill>
                  <a:srgbClr val="000000"/>
                </a:solidFill>
                <a:latin typeface="Tw Cen MT"/>
              </a:rPr>
              <a:t>Czwarty poziom</a:t>
            </a:r>
            <a:endParaRPr b="0" lang="en-US" sz="1400" spc="-1" strike="noStrike" cap="all">
              <a:solidFill>
                <a:srgbClr val="000000"/>
              </a:solidFill>
              <a:latin typeface="Tw Cen MT"/>
            </a:endParaRPr>
          </a:p>
          <a:p>
            <a:pPr lvl="4" marL="2057400" indent="-22824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400" spc="-1" strike="noStrike" cap="all">
                <a:solidFill>
                  <a:srgbClr val="000000"/>
                </a:solidFill>
                <a:latin typeface="Tw Cen MT"/>
              </a:rPr>
              <a:t>Piąty poziom</a:t>
            </a:r>
            <a:endParaRPr b="0" lang="en-US" sz="14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dt"/>
          </p:nvPr>
        </p:nvSpPr>
        <p:spPr>
          <a:xfrm>
            <a:off x="7678800" y="58831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0876C8D-FE05-4CCC-9E93-6660A3B16292}" type="datetime">
              <a:rPr b="0" lang="en-US" sz="1000" spc="-1" strike="noStrike">
                <a:solidFill>
                  <a:srgbClr val="000000"/>
                </a:solidFill>
                <a:latin typeface="Tw Cen MT"/>
              </a:rPr>
              <a:t>4/6/20</a:t>
            </a:fld>
            <a:endParaRPr b="0" lang="pl-PL" sz="1000" spc="-1" strike="noStrike">
              <a:latin typeface="Times New Roman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ftr"/>
          </p:nvPr>
        </p:nvSpPr>
        <p:spPr>
          <a:xfrm>
            <a:off x="913680" y="5883120"/>
            <a:ext cx="667260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93" name="PlaceHolder 6"/>
          <p:cNvSpPr>
            <a:spLocks noGrp="1"/>
          </p:cNvSpPr>
          <p:nvPr>
            <p:ph type="sldNum"/>
          </p:nvPr>
        </p:nvSpPr>
        <p:spPr>
          <a:xfrm>
            <a:off x="10514160" y="5883120"/>
            <a:ext cx="7639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7F7E2EF-3128-4307-BC48-B7C2AF4D9538}" type="slidenum">
              <a:rPr b="0" lang="en-US" sz="1000" spc="-1" strike="noStrike">
                <a:solidFill>
                  <a:srgbClr val="000000"/>
                </a:solidFill>
                <a:latin typeface="Tw Cen MT"/>
              </a:rPr>
              <a:t>&lt;numer&gt;</a:t>
            </a:fld>
            <a:endParaRPr b="0" lang="pl-PL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caebf5"/>
            </a:gs>
            <a:gs pos="100000">
              <a:srgbClr val="73aad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2" descr="\\DROBO-FS\QuickDrops\JB\PPTX NG\Droplets\LightingOverlay.png"/>
          <p:cNvPicPr/>
          <p:nvPr/>
        </p:nvPicPr>
        <p:blipFill>
          <a:blip r:embed="rId2">
            <a:alphaModFix amt="7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pic>
        <p:nvPicPr>
          <p:cNvPr id="131" name="Picture 7" descr="Droplets-HD-Content-R1d.png"/>
          <p:cNvPicPr/>
          <p:nvPr/>
        </p:nvPicPr>
        <p:blipFill>
          <a:blip r:embed="rId3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0" lang="pl-PL" sz="3600" spc="-1" strike="noStrike" cap="all">
                <a:solidFill>
                  <a:srgbClr val="000000"/>
                </a:solidFill>
                <a:latin typeface="Tw Cen MT"/>
              </a:rPr>
              <a:t>Kliknij, aby edytować styl</a:t>
            </a:r>
            <a:endParaRPr b="0" lang="en-US" sz="36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dt"/>
          </p:nvPr>
        </p:nvSpPr>
        <p:spPr>
          <a:xfrm>
            <a:off x="7678800" y="58831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8CF7778-78BD-4345-8BF2-203A66E18AE0}" type="datetime">
              <a:rPr b="0" lang="en-US" sz="1000" spc="-1" strike="noStrike">
                <a:solidFill>
                  <a:srgbClr val="000000"/>
                </a:solidFill>
                <a:latin typeface="Tw Cen MT"/>
              </a:rPr>
              <a:t>4/6/20</a:t>
            </a:fld>
            <a:endParaRPr b="0" lang="pl-PL" sz="1000" spc="-1" strike="noStrike">
              <a:latin typeface="Times New Roman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ftr"/>
          </p:nvPr>
        </p:nvSpPr>
        <p:spPr>
          <a:xfrm>
            <a:off x="913680" y="5883120"/>
            <a:ext cx="667260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sldNum"/>
          </p:nvPr>
        </p:nvSpPr>
        <p:spPr>
          <a:xfrm>
            <a:off x="10514160" y="5883120"/>
            <a:ext cx="7639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1B0E91B-C764-4936-A38C-2B039C7FCB62}" type="slidenum">
              <a:rPr b="0" lang="en-US" sz="1000" spc="-1" strike="noStrike">
                <a:solidFill>
                  <a:srgbClr val="000000"/>
                </a:solidFill>
                <a:latin typeface="Tw Cen MT"/>
              </a:rPr>
              <a:t>&lt;numer&gt;</a:t>
            </a:fld>
            <a:endParaRPr b="0" lang="pl-PL" sz="1000" spc="-1" strike="noStrike">
              <a:latin typeface="Times New Roman"/>
            </a:endParaRPr>
          </a:p>
        </p:txBody>
      </p:sp>
      <p:sp>
        <p:nvSpPr>
          <p:cNvPr id="13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 cap="all">
                <a:solidFill>
                  <a:srgbClr val="000000"/>
                </a:solidFill>
                <a:latin typeface="Tw Cen MT"/>
              </a:rPr>
              <a:t>Kliknij, aby edytować format tekstu konspektu</a:t>
            </a:r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 cap="all">
                <a:solidFill>
                  <a:srgbClr val="000000"/>
                </a:solidFill>
                <a:latin typeface="Tw Cen MT"/>
              </a:rPr>
              <a:t>Drugi poziom konspektu</a:t>
            </a:r>
            <a:endParaRPr b="0" lang="en-US" sz="1600" spc="-1" strike="noStrike" cap="all">
              <a:solidFill>
                <a:srgbClr val="000000"/>
              </a:solidFill>
              <a:latin typeface="Tw Cen MT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 cap="all">
                <a:solidFill>
                  <a:srgbClr val="000000"/>
                </a:solidFill>
                <a:latin typeface="Tw Cen MT"/>
              </a:rPr>
              <a:t>Trzeci poziom konspektu</a:t>
            </a:r>
            <a:endParaRPr b="0" lang="en-US" sz="1400" spc="-1" strike="noStrike" cap="all">
              <a:solidFill>
                <a:srgbClr val="000000"/>
              </a:solidFill>
              <a:latin typeface="Tw Cen MT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 cap="all">
                <a:solidFill>
                  <a:srgbClr val="000000"/>
                </a:solidFill>
                <a:latin typeface="Tw Cen MT"/>
              </a:rPr>
              <a:t>Czwarty poziom konspektu</a:t>
            </a:r>
            <a:endParaRPr b="0" lang="en-US" sz="1400" spc="-1" strike="noStrike" cap="all">
              <a:solidFill>
                <a:srgbClr val="000000"/>
              </a:solidFill>
              <a:latin typeface="Tw Cen MT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 cap="all">
                <a:solidFill>
                  <a:srgbClr val="000000"/>
                </a:solidFill>
                <a:latin typeface="Tw Cen MT"/>
              </a:rPr>
              <a:t>Piąty poziom konspektu</a:t>
            </a:r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 cap="all">
                <a:solidFill>
                  <a:srgbClr val="000000"/>
                </a:solidFill>
                <a:latin typeface="Tw Cen MT"/>
              </a:rPr>
              <a:t>Szósty poziom konspektu</a:t>
            </a:r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 cap="all">
                <a:solidFill>
                  <a:srgbClr val="000000"/>
                </a:solidFill>
                <a:latin typeface="Tw Cen MT"/>
              </a:rPr>
              <a:t>Siódmy poziom konspektu</a:t>
            </a:r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gif"/><Relationship Id="rId4" Type="http://schemas.openxmlformats.org/officeDocument/2006/relationships/image" Target="../media/image12.jpeg"/><Relationship Id="rId5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8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28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28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28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1751040" y="421560"/>
            <a:ext cx="8689680" cy="205920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pl-PL" sz="4800" spc="-1" strike="noStrike" cap="all">
                <a:solidFill>
                  <a:srgbClr val="000000"/>
                </a:solidFill>
                <a:latin typeface="Tw Cen MT"/>
              </a:rPr>
              <a:t>preOrientacja zawodowa </a:t>
            </a:r>
            <a:br/>
            <a:endParaRPr b="0" lang="en-US" sz="4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74" name="TextShape 2"/>
          <p:cNvSpPr txBox="1"/>
          <p:nvPr/>
        </p:nvSpPr>
        <p:spPr>
          <a:xfrm>
            <a:off x="1751040" y="2051280"/>
            <a:ext cx="8689680" cy="1224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120000"/>
              </a:lnSpc>
              <a:spcBef>
                <a:spcPts val="1001"/>
              </a:spcBef>
            </a:pPr>
            <a:r>
              <a:rPr b="0" lang="pl-PL" sz="3600" spc="-1" strike="noStrike" cap="all">
                <a:solidFill>
                  <a:srgbClr val="808080"/>
                </a:solidFill>
                <a:latin typeface="Tw Cen MT"/>
              </a:rPr>
              <a:t>Już w przedszkolu</a:t>
            </a:r>
            <a:endParaRPr b="0" lang="pl-PL" sz="3600" spc="-1" strike="noStrike">
              <a:latin typeface="Arial"/>
            </a:endParaRPr>
          </a:p>
        </p:txBody>
      </p:sp>
      <p:pic>
        <p:nvPicPr>
          <p:cNvPr id="175" name="Obraz 4" descr=""/>
          <p:cNvPicPr/>
          <p:nvPr/>
        </p:nvPicPr>
        <p:blipFill>
          <a:blip r:embed="rId1"/>
          <a:stretch/>
        </p:blipFill>
        <p:spPr>
          <a:xfrm>
            <a:off x="500760" y="3276000"/>
            <a:ext cx="2472480" cy="2210040"/>
          </a:xfrm>
          <a:prstGeom prst="rect">
            <a:avLst/>
          </a:prstGeom>
          <a:ln>
            <a:noFill/>
          </a:ln>
        </p:spPr>
      </p:pic>
      <p:pic>
        <p:nvPicPr>
          <p:cNvPr id="176" name="Obraz 5" descr=""/>
          <p:cNvPicPr/>
          <p:nvPr/>
        </p:nvPicPr>
        <p:blipFill>
          <a:blip r:embed="rId2"/>
          <a:stretch/>
        </p:blipFill>
        <p:spPr>
          <a:xfrm>
            <a:off x="2973960" y="3276000"/>
            <a:ext cx="2623680" cy="2210040"/>
          </a:xfrm>
          <a:prstGeom prst="rect">
            <a:avLst/>
          </a:prstGeom>
          <a:ln>
            <a:noFill/>
          </a:ln>
        </p:spPr>
      </p:pic>
      <p:pic>
        <p:nvPicPr>
          <p:cNvPr id="177" name="Obraz 6" descr=""/>
          <p:cNvPicPr/>
          <p:nvPr/>
        </p:nvPicPr>
        <p:blipFill>
          <a:blip r:embed="rId3"/>
          <a:stretch/>
        </p:blipFill>
        <p:spPr>
          <a:xfrm>
            <a:off x="5597640" y="3212280"/>
            <a:ext cx="2782440" cy="2273760"/>
          </a:xfrm>
          <a:prstGeom prst="rect">
            <a:avLst/>
          </a:prstGeom>
          <a:ln>
            <a:noFill/>
          </a:ln>
        </p:spPr>
      </p:pic>
      <p:pic>
        <p:nvPicPr>
          <p:cNvPr id="178" name="Obraz 7" descr=""/>
          <p:cNvPicPr/>
          <p:nvPr/>
        </p:nvPicPr>
        <p:blipFill>
          <a:blip r:embed="rId4"/>
          <a:stretch/>
        </p:blipFill>
        <p:spPr>
          <a:xfrm>
            <a:off x="8293320" y="3212280"/>
            <a:ext cx="2830320" cy="2273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913680" y="618480"/>
            <a:ext cx="10364040" cy="15958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0" lang="pl-PL" sz="3600" spc="-1" strike="noStrike" cap="all">
                <a:solidFill>
                  <a:srgbClr val="000000"/>
                </a:solidFill>
                <a:latin typeface="Tw Cen MT"/>
              </a:rPr>
              <a:t>Czym jest preorientacja zawodowa?</a:t>
            </a:r>
            <a:endParaRPr b="0" lang="en-US" sz="36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80" name="TextShape 2"/>
          <p:cNvSpPr txBox="1"/>
          <p:nvPr/>
        </p:nvSpPr>
        <p:spPr>
          <a:xfrm>
            <a:off x="429480" y="1916280"/>
            <a:ext cx="10328400" cy="28861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15000"/>
          </a:bodyPr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000" spc="-1" strike="noStrike" cap="all">
                <a:solidFill>
                  <a:srgbClr val="000000"/>
                </a:solidFill>
                <a:latin typeface="Comic Sans MS"/>
              </a:rPr>
              <a:t>Kształcenie przedzawodowe jest rodzajem oddziaływania pedagogicznego w okresie przedszkolnym i szkolnym poprzedzającym systematyczne kształcenie prozawodowe i zawodowe. Na tym etapie należy zbliżyć dzieci i młodzież do pracy człowieka, kształtować wiedzę o pracy, jak i pozytywny do niej stosunek, a także zbliżyć ich do świata techniki. Żeby to osiągnąć, potrzebny jest stały związek nauki z pracą. W wychowaniu przedszkolnym założenia i cele kształcenia przedzawodowego koncentrują się w trzech obszarach:</a:t>
            </a:r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000" spc="-1" strike="noStrike" cap="all">
                <a:solidFill>
                  <a:srgbClr val="000000"/>
                </a:solidFill>
                <a:latin typeface="Comic Sans MS"/>
              </a:rPr>
              <a:t>·        Wiedza i poznawanie świata oraz siebie.</a:t>
            </a:r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000" spc="-1" strike="noStrike" cap="all">
                <a:solidFill>
                  <a:srgbClr val="000000"/>
                </a:solidFill>
                <a:latin typeface="Comic Sans MS"/>
              </a:rPr>
              <a:t>·        Umiejętność działania w świecie.</a:t>
            </a:r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000" spc="-1" strike="noStrike" cap="all">
                <a:solidFill>
                  <a:srgbClr val="000000"/>
                </a:solidFill>
                <a:latin typeface="Comic Sans MS"/>
              </a:rPr>
              <a:t>·        Wartości i stosunek do świata oraz siebie.</a:t>
            </a:r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000" spc="-1" strike="noStrike" cap="all">
                <a:solidFill>
                  <a:srgbClr val="000000"/>
                </a:solidFill>
                <a:latin typeface="Comic Sans MS"/>
              </a:rPr>
              <a:t>Taka struktura treści doskonale wpasowuje się w tę „nową” edukację, czyli edukację promującą indywidualny wysiłek jednostki, jej samorozwój, rozumienie procesów zachodzących w przyrodzie, społeczeństwie, kulturze, pobudzającej ciekawość świata, i ciekawość działania w nim. Warto zwrócić także uwagę na ważność wyrabiania i promowania u dzieci od najmłodszych lat nawyku pracy, który kształtuje cechy odpowiedzialności i obowiązkowości. Zajęcia promujące pracę w przedszkolu można oprzeć na pedagogice zabawy.</a:t>
            </a:r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81" name="CustomShape 3"/>
          <p:cNvSpPr/>
          <p:nvPr/>
        </p:nvSpPr>
        <p:spPr>
          <a:xfrm>
            <a:off x="3048120" y="2413440"/>
            <a:ext cx="609552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82" name="Obraz 4" descr=""/>
          <p:cNvPicPr/>
          <p:nvPr/>
        </p:nvPicPr>
        <p:blipFill>
          <a:blip r:embed="rId1"/>
          <a:stretch/>
        </p:blipFill>
        <p:spPr>
          <a:xfrm>
            <a:off x="119160" y="4787280"/>
            <a:ext cx="3673080" cy="2070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/>
          <p:cNvSpPr txBox="1"/>
          <p:nvPr/>
        </p:nvSpPr>
        <p:spPr>
          <a:xfrm>
            <a:off x="913680" y="618480"/>
            <a:ext cx="10364040" cy="15958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0" lang="pl-PL" sz="3600" spc="-1" strike="noStrike" cap="all">
                <a:solidFill>
                  <a:srgbClr val="000000"/>
                </a:solidFill>
                <a:latin typeface="Tw Cen MT"/>
              </a:rPr>
              <a:t>ZABAWA</a:t>
            </a:r>
            <a:endParaRPr b="0" lang="en-US" sz="36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84" name="TextShape 2"/>
          <p:cNvSpPr txBox="1"/>
          <p:nvPr/>
        </p:nvSpPr>
        <p:spPr>
          <a:xfrm>
            <a:off x="913680" y="2367000"/>
            <a:ext cx="5105520" cy="34236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400" spc="-1" strike="noStrike" cap="all">
                <a:solidFill>
                  <a:srgbClr val="000000"/>
                </a:solidFill>
                <a:latin typeface="Tw Cen MT"/>
              </a:rPr>
              <a:t>Zabawa jest tą formą aktywności najmłodszych, która stanowi niezwykle ważny etap nauki i działania w przyszłej roli zawodowej. Zabawy tematyczne, w których dziecko przypisuje sobie określone role, a przedmiotom wykorzystanym do zabawy nadaje odpowiednie znaczenie, pozwala poznać społeczną rzeczywistość, poprzez naśladowanie czynności dorosłych. Zabawy tematyczne są pierwszymi samorzutnymi zajęciami z zawodoznawstwa – dziecko wcielając się w odpowiednią rolę ujawnia swoją wiedzę o wybranych do zabaw zawodach. Jest to początkowo wiedza powierzchowna i niepełna, ale świadczy o umiejętności obserwacji i zrozumienia. Stanowi podłoże, na którym zaczynają formować się trwalsze zainteresowania określonymi zawodami</a:t>
            </a:r>
            <a:endParaRPr b="0" lang="en-US" sz="1400" spc="-1" strike="noStrike" cap="all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185" name="Symbol zastępczy zawartości 5" descr=""/>
          <p:cNvPicPr/>
          <p:nvPr/>
        </p:nvPicPr>
        <p:blipFill>
          <a:blip r:embed="rId1"/>
          <a:stretch/>
        </p:blipFill>
        <p:spPr>
          <a:xfrm>
            <a:off x="6172200" y="2367000"/>
            <a:ext cx="5563440" cy="3922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913680" y="618480"/>
            <a:ext cx="10364040" cy="15958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0" lang="pl-PL" sz="3600" spc="-1" strike="noStrike" cap="all">
                <a:solidFill>
                  <a:srgbClr val="000000"/>
                </a:solidFill>
                <a:latin typeface="Tw Cen MT"/>
              </a:rPr>
              <a:t>ZABAWY BADAWCZE</a:t>
            </a:r>
            <a:endParaRPr b="0" lang="en-US" sz="36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87" name="TextShape 2"/>
          <p:cNvSpPr txBox="1"/>
          <p:nvPr/>
        </p:nvSpPr>
        <p:spPr>
          <a:xfrm>
            <a:off x="913680" y="2367000"/>
            <a:ext cx="5105520" cy="34236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000" spc="-1" strike="noStrike" cap="all">
                <a:solidFill>
                  <a:srgbClr val="000000"/>
                </a:solidFill>
                <a:latin typeface="Tw Cen MT"/>
              </a:rPr>
              <a:t> </a:t>
            </a:r>
            <a:r>
              <a:rPr b="0" lang="pl-PL" sz="2000" spc="-1" strike="noStrike" cap="all">
                <a:solidFill>
                  <a:srgbClr val="000000"/>
                </a:solidFill>
                <a:latin typeface="Tw Cen MT"/>
              </a:rPr>
              <a:t>zabawy badawcze rozwijają aktywność własną dziecka. W czasie tych zabaw najmłodsi poznają otaczający ich świat; intensywnie myślą, poznają cechy, właściwości i funkcje danych przedmiotów, różne zjawiska i zależności przyczynowo-skutkowe.</a:t>
            </a:r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188" name="Symbol zastępczy zawartości 4" descr=""/>
          <p:cNvPicPr/>
          <p:nvPr/>
        </p:nvPicPr>
        <p:blipFill>
          <a:blip r:embed="rId1"/>
          <a:stretch/>
        </p:blipFill>
        <p:spPr>
          <a:xfrm>
            <a:off x="6581880" y="2496600"/>
            <a:ext cx="5185800" cy="3294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914040" y="618480"/>
            <a:ext cx="10364040" cy="15958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Tw Cen MT"/>
                <a:ea typeface="Microsoft YaHei"/>
              </a:rPr>
              <a:t>                     </a:t>
            </a:r>
            <a:r>
              <a:rPr b="0" lang="en-US" sz="3600" spc="-1" strike="noStrike" cap="all">
                <a:solidFill>
                  <a:srgbClr val="000000"/>
                </a:solidFill>
                <a:latin typeface="Tw Cen MT"/>
              </a:rPr>
              <a:t>GRY I ZABAWY ZESPOŁOWE</a:t>
            </a:r>
            <a:r>
              <a:rPr b="0" lang="en-US" sz="1800" spc="-1" strike="noStrike">
                <a:solidFill>
                  <a:srgbClr val="000000"/>
                </a:solidFill>
                <a:latin typeface="Tw Cen MT"/>
              </a:rPr>
              <a:t>                    </a:t>
            </a:r>
            <a:endParaRPr b="0" lang="en-US" sz="1800" spc="-1" strike="noStrike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90" name="TextShape 2"/>
          <p:cNvSpPr txBox="1"/>
          <p:nvPr/>
        </p:nvSpPr>
        <p:spPr>
          <a:xfrm>
            <a:off x="913680" y="2367000"/>
            <a:ext cx="5105520" cy="34236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49000"/>
          </a:bodyPr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000" spc="-1" strike="noStrike" cap="all">
                <a:solidFill>
                  <a:srgbClr val="000000"/>
                </a:solidFill>
                <a:latin typeface="Tw Cen MT"/>
              </a:rPr>
              <a:t>Natomiast wszystkie zabawy zespołowe i gry uczą przestrzegania określonych zasad obowiązujących w grupie, współdziałania i dyscypliny oraz wskazują jak opanować emocje. Dzięki tej formie zabawy przedszkolak nabywa umiejętność dostosowania się do norm panujących w grupie oraz zachowania w różnych sytuacjach życiowych, co jest niezwykle ważne w przyszłej pracy.</a:t>
            </a:r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191" name="Symbol zastępczy zawartości 7" descr=""/>
          <p:cNvPicPr/>
          <p:nvPr/>
        </p:nvPicPr>
        <p:blipFill>
          <a:blip r:embed="rId1"/>
          <a:stretch/>
        </p:blipFill>
        <p:spPr>
          <a:xfrm>
            <a:off x="6019920" y="2214720"/>
            <a:ext cx="5849640" cy="3224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1"/>
          <p:cNvSpPr txBox="1"/>
          <p:nvPr/>
        </p:nvSpPr>
        <p:spPr>
          <a:xfrm>
            <a:off x="913680" y="618480"/>
            <a:ext cx="10364040" cy="15958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0" lang="en-US" sz="3600" spc="-1" strike="noStrike" cap="all">
                <a:solidFill>
                  <a:srgbClr val="000000"/>
                </a:solidFill>
                <a:latin typeface="Tw Cen MT"/>
              </a:rPr>
              <a:t>ZABAWY KONSTRUKCYJNE I MANIPULACYJNE</a:t>
            </a:r>
            <a:endParaRPr b="0" lang="en-US" sz="3600" spc="-1" strike="noStrike" cap="all">
              <a:solidFill>
                <a:srgbClr val="000000"/>
              </a:solidFill>
              <a:latin typeface="Tw Cen MT"/>
            </a:endParaRPr>
          </a:p>
        </p:txBody>
      </p:sp>
      <p:pic>
        <p:nvPicPr>
          <p:cNvPr id="193" name="Symbol zastępczy zawartości 4" descr=""/>
          <p:cNvPicPr/>
          <p:nvPr/>
        </p:nvPicPr>
        <p:blipFill>
          <a:blip r:embed="rId1"/>
          <a:stretch/>
        </p:blipFill>
        <p:spPr>
          <a:xfrm>
            <a:off x="699840" y="2214720"/>
            <a:ext cx="5151960" cy="3859920"/>
          </a:xfrm>
          <a:prstGeom prst="rect">
            <a:avLst/>
          </a:prstGeom>
          <a:ln>
            <a:noFill/>
          </a:ln>
        </p:spPr>
      </p:pic>
      <p:sp>
        <p:nvSpPr>
          <p:cNvPr id="194" name="TextShape 2"/>
          <p:cNvSpPr txBox="1"/>
          <p:nvPr/>
        </p:nvSpPr>
        <p:spPr>
          <a:xfrm>
            <a:off x="6172200" y="2367000"/>
            <a:ext cx="5105160" cy="34236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000" spc="-1" strike="noStrike" cap="all">
                <a:solidFill>
                  <a:srgbClr val="000000"/>
                </a:solidFill>
                <a:latin typeface="Tw Cen MT"/>
              </a:rPr>
              <a:t>Inną ważną formą są zabawy konstrukcyjne i manipulacyjne, w których dziecko dąży do określonego wyniku. Uczy się ono, że rozpoczęte czynności należy doprowadzić do końca oraz działać zgodne z planem.</a:t>
            </a:r>
            <a:endParaRPr b="0" lang="en-US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795240" y="618480"/>
            <a:ext cx="10482840" cy="6807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88000"/>
          </a:bodyPr>
          <a:p>
            <a:pPr algn="ctr">
              <a:lnSpc>
                <a:spcPct val="90000"/>
              </a:lnSpc>
            </a:pPr>
            <a:r>
              <a:rPr b="0" lang="pl-PL" sz="3600" spc="-1" strike="noStrike" cap="all">
                <a:solidFill>
                  <a:srgbClr val="000000"/>
                </a:solidFill>
                <a:latin typeface="Tw Cen MT"/>
              </a:rPr>
              <a:t>Tak, więc zapoznawanie dzieci w przedszkolu z tematyką świata pracy wykonuje się w formie zabaw zarówno indywidualnych jak i zespołowych. Wiedzę o zawodach dzieci wyrażają także poprzez aktywność na zajęciach i bogatą twórczość artystyczną.</a:t>
            </a:r>
            <a:br/>
            <a:r>
              <a:rPr b="0" lang="pl-PL" sz="3600" spc="-1" strike="noStrike" cap="all">
                <a:solidFill>
                  <a:srgbClr val="000000"/>
                </a:solidFill>
                <a:latin typeface="Tw Cen MT"/>
              </a:rPr>
              <a:t>Preorientacja zawodowa w wieku przedszkolnym jest okresem przeddecyzyjnym w procesie wyboru zawodu, zawiera w sobie jedynie czynności przygotowawcze, które nie są związane z decyzją o wyborze zawodu</a:t>
            </a:r>
            <a:br/>
            <a:endParaRPr b="0" lang="en-US" sz="3600" spc="-1" strike="noStrike">
              <a:solidFill>
                <a:srgbClr val="000000"/>
              </a:solidFill>
              <a:latin typeface="Tw Cen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TM04033925[[fn=Kropla]]</Template>
  <TotalTime>58</TotalTime>
  <Application>LibreOffice/6.4.2.2$Windows_X86_64 LibreOffice_project/4e471d8c02c9c90f512f7f9ead8875b57fcb1ec3</Application>
  <Words>517</Words>
  <Paragraphs>15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2020-03-29T12:35:46Z</dcterms:created>
  <dc:creator>Dyrektor</dc:creator>
  <dc:description/>
  <dc:language>pl-PL</dc:language>
  <cp:lastModifiedBy/>
  <dcterms:modified xsi:type="dcterms:W3CDTF">2020-04-06T05:49:10Z</dcterms:modified>
  <cp:revision>6</cp:revision>
  <dc:subject/>
  <dc:title>preOrientacja zawodowa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Panoramiczny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7</vt:i4>
  </property>
</Properties>
</file>