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61" r:id="rId6"/>
    <p:sldId id="257" r:id="rId7"/>
    <p:sldId id="350" r:id="rId8"/>
    <p:sldId id="258" r:id="rId9"/>
    <p:sldId id="259" r:id="rId10"/>
    <p:sldId id="276" r:id="rId11"/>
    <p:sldId id="280" r:id="rId12"/>
    <p:sldId id="266" r:id="rId13"/>
    <p:sldId id="353" r:id="rId14"/>
    <p:sldId id="351" r:id="rId15"/>
    <p:sldId id="277" r:id="rId16"/>
    <p:sldId id="352" r:id="rId17"/>
    <p:sldId id="356" r:id="rId18"/>
    <p:sldId id="349" r:id="rId19"/>
    <p:sldId id="273" r:id="rId20"/>
    <p:sldId id="282" r:id="rId21"/>
    <p:sldId id="267" r:id="rId22"/>
    <p:sldId id="354" r:id="rId23"/>
    <p:sldId id="268" r:id="rId24"/>
    <p:sldId id="355" r:id="rId25"/>
    <p:sldId id="366" r:id="rId26"/>
    <p:sldId id="363" r:id="rId27"/>
    <p:sldId id="269" r:id="rId28"/>
    <p:sldId id="357" r:id="rId29"/>
    <p:sldId id="289" r:id="rId30"/>
    <p:sldId id="359" r:id="rId31"/>
    <p:sldId id="360" r:id="rId32"/>
    <p:sldId id="291" r:id="rId33"/>
    <p:sldId id="361" r:id="rId34"/>
    <p:sldId id="292" r:id="rId35"/>
    <p:sldId id="293" r:id="rId36"/>
    <p:sldId id="297" r:id="rId37"/>
    <p:sldId id="362" r:id="rId38"/>
    <p:sldId id="308" r:id="rId39"/>
    <p:sldId id="348" r:id="rId4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FF6600"/>
    <a:srgbClr val="336600"/>
    <a:srgbClr val="009999"/>
    <a:srgbClr val="CC6600"/>
    <a:srgbClr val="FF7C8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E62EE0-0A60-4067-B2B3-887881702F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7D021-78C2-47EE-AF3F-10772C98A3EB}" type="slidenum">
              <a:rPr lang="pl-PL"/>
              <a:pPr/>
              <a:t>1</a:t>
            </a:fld>
            <a:endParaRPr lang="pl-PL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8A8C9-B49D-4FF1-9D69-2942FE42EF64}" type="slidenum">
              <a:rPr lang="pl-PL"/>
              <a:pPr/>
              <a:t>10</a:t>
            </a:fld>
            <a:endParaRPr lang="pl-P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62EE0-0A60-4067-B2B3-887881702F2A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1A013-2D51-416A-8F7C-BCDB484AC1C5}" type="slidenum">
              <a:rPr lang="pl-PL"/>
              <a:pPr/>
              <a:t>12</a:t>
            </a:fld>
            <a:endParaRPr lang="pl-PL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31442-12AB-4635-8922-643F9BC89248}" type="slidenum">
              <a:rPr lang="pl-PL"/>
              <a:pPr/>
              <a:t>13</a:t>
            </a:fld>
            <a:endParaRPr lang="pl-PL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81B20-C7A2-4222-A8D4-7E68C4FB0670}" type="slidenum">
              <a:rPr lang="pl-PL"/>
              <a:pPr/>
              <a:t>15</a:t>
            </a:fld>
            <a:endParaRPr lang="pl-PL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9E689-1FF7-4015-B024-30A309A3A68C}" type="slidenum">
              <a:rPr lang="pl-PL"/>
              <a:pPr/>
              <a:t>16</a:t>
            </a:fld>
            <a:endParaRPr lang="pl-PL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DE381-7F0F-4D6E-8859-BF012A8A39C7}" type="slidenum">
              <a:rPr lang="pl-PL"/>
              <a:pPr/>
              <a:t>17</a:t>
            </a:fld>
            <a:endParaRPr lang="pl-P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30E22-E532-41B7-83BA-B1040981E532}" type="slidenum">
              <a:rPr lang="pl-PL"/>
              <a:pPr/>
              <a:t>18</a:t>
            </a:fld>
            <a:endParaRPr lang="pl-PL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95B73-EF85-48E1-9811-8846F4CB52BA}" type="slidenum">
              <a:rPr lang="pl-PL"/>
              <a:pPr/>
              <a:t>20</a:t>
            </a:fld>
            <a:endParaRPr lang="pl-PL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22EB2-D81A-4834-BC67-56638E77E1B6}" type="slidenum">
              <a:rPr lang="pl-PL"/>
              <a:pPr/>
              <a:t>22</a:t>
            </a:fld>
            <a:endParaRPr lang="pl-PL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CA3C6-37DF-42A4-A782-20F9A2193078}" type="slidenum">
              <a:rPr lang="pl-PL"/>
              <a:pPr/>
              <a:t>2</a:t>
            </a:fld>
            <a:endParaRPr lang="pl-PL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5A572-3529-432C-BD24-DAB3CF386DCB}" type="slidenum">
              <a:rPr lang="pl-PL"/>
              <a:pPr/>
              <a:t>24</a:t>
            </a:fld>
            <a:endParaRPr lang="pl-PL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DB6F6-89B7-477C-B923-50C537857BE3}" type="slidenum">
              <a:rPr lang="pl-PL"/>
              <a:pPr/>
              <a:t>3</a:t>
            </a:fld>
            <a:endParaRPr lang="pl-PL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50704-A00C-4CF4-94D7-90859CB3B218}" type="slidenum">
              <a:rPr lang="pl-PL"/>
              <a:pPr/>
              <a:t>4</a:t>
            </a:fld>
            <a:endParaRPr lang="pl-PL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FE28C-6186-468C-B734-3FEA49D15CB9}" type="slidenum">
              <a:rPr lang="pl-PL"/>
              <a:pPr/>
              <a:t>5</a:t>
            </a:fld>
            <a:endParaRPr lang="pl-PL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C5E46-541E-4537-890B-CE443A7C40DD}" type="slidenum">
              <a:rPr lang="pl-PL"/>
              <a:pPr/>
              <a:t>6</a:t>
            </a:fld>
            <a:endParaRPr lang="pl-PL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23874-FA93-4213-9AC7-9DF3BE3F2681}" type="slidenum">
              <a:rPr lang="pl-PL"/>
              <a:pPr/>
              <a:t>7</a:t>
            </a:fld>
            <a:endParaRPr lang="pl-PL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71B01-1A86-4B77-A1E2-412700D135DE}" type="slidenum">
              <a:rPr lang="pl-PL"/>
              <a:pPr/>
              <a:t>8</a:t>
            </a:fld>
            <a:endParaRPr lang="pl-PL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12983-F22C-4081-990B-8857C4F718EA}" type="slidenum">
              <a:rPr lang="pl-PL"/>
              <a:pPr/>
              <a:t>9</a:t>
            </a:fld>
            <a:endParaRPr lang="pl-PL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9030A-7A87-4103-8F1F-3EA968DACC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B899-4BA6-410E-9AD8-36C2B15C6B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284B-D9F1-4D8C-A254-FA5B640293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6B1E-6ACF-4A5A-BE21-206D2E34EA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6AB3A6-D7B4-4289-BF78-535032EC21E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6FEA-FD00-4945-91C9-C0E5B1C283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E1BE3-2723-46CF-88D7-AA9A454EC7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F567-CC54-4501-820D-248458D55B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6A17-B2BA-4C38-B243-CA9F4AE0C2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9497-C783-46A1-A5DC-701B2B9911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10FC-C71F-4876-865A-4B43694D96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056D-D44F-4017-AF5D-8B1C68EA4B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2838-6594-4A3A-8CFE-377AD7D51C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A0D336-91A4-4F6E-AAD7-AA59103568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l.wikipedia.org/w/index.php?title=Plik:Maria_Wiadrowska.JPG&amp;filetimestamp=201003291920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upload.wikimedia.org/wikipedia/commons/2/2b/Karol_Wojtyla_at_1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8/81/Emblem_of_the_Papacy_SE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412875"/>
            <a:ext cx="7772400" cy="2019300"/>
          </a:xfrm>
        </p:spPr>
        <p:txBody>
          <a:bodyPr/>
          <a:lstStyle/>
          <a:p>
            <a:pPr eaLnBrk="1" hangingPunct="1"/>
            <a:r>
              <a:rPr lang="pl-PL" sz="4000" b="1">
                <a:solidFill>
                  <a:srgbClr val="339966"/>
                </a:solidFill>
                <a:latin typeface="Century Gothic" pitchFamily="34" charset="0"/>
              </a:rPr>
              <a:t>Święty Jan Paweł II</a:t>
            </a:r>
            <a:br>
              <a:rPr lang="pl-PL" sz="4000" b="1">
                <a:solidFill>
                  <a:srgbClr val="339966"/>
                </a:solidFill>
                <a:latin typeface="Century Gothic" pitchFamily="34" charset="0"/>
              </a:rPr>
            </a:br>
            <a:r>
              <a:rPr lang="pl-PL" sz="4000" b="1">
                <a:solidFill>
                  <a:srgbClr val="339966"/>
                </a:solidFill>
                <a:latin typeface="Century Gothic" pitchFamily="34" charset="0"/>
              </a:rPr>
              <a:t>18.05.1920 – 02.04.2005</a:t>
            </a:r>
          </a:p>
        </p:txBody>
      </p:sp>
      <p:sp>
        <p:nvSpPr>
          <p:cNvPr id="30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7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00958" y="6357958"/>
            <a:ext cx="358775" cy="360363"/>
          </a:xfrm>
          <a:prstGeom prst="actionButtonBeginning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743200" y="393382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pl-PL" sz="3200" b="1">
                <a:solidFill>
                  <a:srgbClr val="339966"/>
                </a:solidFill>
              </a:rPr>
              <a:t>…czyli od „Lolka”</a:t>
            </a:r>
          </a:p>
          <a:p>
            <a:pPr algn="r">
              <a:spcBef>
                <a:spcPct val="20000"/>
              </a:spcBef>
            </a:pPr>
            <a:r>
              <a:rPr lang="pl-PL" sz="3200" b="1">
                <a:solidFill>
                  <a:srgbClr val="339966"/>
                </a:solidFill>
              </a:rPr>
              <a:t> do papiestwa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Mama  i mały Karolek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/>
              <a:t>	Mama nazywała Karola  zdrobniale Lolkiem. Wierzyła, że wyrośnie na mądrego człowieka.             Zmarła 13 kwietnia 1929 roku, w wieku 45 lat na zapalenie mięśnia sercowego. </a:t>
            </a:r>
          </a:p>
          <a:p>
            <a:pPr eaLnBrk="1" hangingPunct="1">
              <a:buFontTx/>
              <a:buNone/>
            </a:pPr>
            <a:r>
              <a:rPr lang="pl-PL"/>
              <a:t>	Karol miał wtedy 9 lat.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6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70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7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079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pl-PL"/>
            </a:br>
            <a:r>
              <a:rPr lang="pl-PL"/>
              <a:t>   Mały Karolek </a:t>
            </a:r>
            <a:br>
              <a:rPr lang="pl-PL"/>
            </a:br>
            <a:r>
              <a:rPr lang="pl-PL"/>
              <a:t>        ”Lolek”</a:t>
            </a:r>
            <a:br>
              <a:rPr lang="pl-PL"/>
            </a:br>
            <a:endParaRPr lang="pl-PL"/>
          </a:p>
        </p:txBody>
      </p:sp>
      <p:pic>
        <p:nvPicPr>
          <p:cNvPr id="86023" name="Picture 7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714908" cy="5143536"/>
          </a:xfrm>
          <a:noFill/>
          <a:ln w="69850" cmpd="dbl">
            <a:solidFill>
              <a:schemeClr val="tx1"/>
            </a:solidFill>
          </a:ln>
        </p:spPr>
      </p:pic>
      <p:pic>
        <p:nvPicPr>
          <p:cNvPr id="86024" name="Picture 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72063" y="214313"/>
            <a:ext cx="4071937" cy="6429397"/>
          </a:xfrm>
          <a:noFill/>
          <a:ln w="95250" cmpd="thickThin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i="1">
                <a:solidFill>
                  <a:schemeClr val="bg1"/>
                </a:solidFill>
              </a:rPr>
              <a:t>Emilii matce mojej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1800" i="1">
                <a:solidFill>
                  <a:schemeClr val="bg1"/>
                </a:solidFill>
              </a:rPr>
              <a:t>	</a:t>
            </a:r>
            <a:endParaRPr lang="pl-PL" sz="18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1800">
                <a:solidFill>
                  <a:schemeClr val="bg1"/>
                </a:solidFill>
              </a:rPr>
              <a:t>	</a:t>
            </a:r>
            <a:br>
              <a:rPr lang="pl-PL" sz="1800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Nad Twoją białą mogiłą 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Białe kwitną życia kwiaty-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- o, ileż lat to już było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bez Ciebie – duchu skrzydlaty-</a:t>
            </a:r>
            <a:br>
              <a:rPr lang="pl-PL" sz="2000" i="1">
                <a:solidFill>
                  <a:schemeClr val="bg1"/>
                </a:solidFill>
              </a:rPr>
            </a:b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Nad Twoją białą mogiłą 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Od lat tylu już zamkniętą,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spokój krąży z dziwną siłą,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z siłą, jak śmierć niepojętą.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Nad Twoją białą mogiłą,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Cisza jasna promienieje,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Jakby w górę coś wznosiło,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Jakby krzepiło nadzieję.</a:t>
            </a:r>
            <a:br>
              <a:rPr lang="pl-PL" sz="2000" i="1">
                <a:solidFill>
                  <a:schemeClr val="bg1"/>
                </a:solidFill>
              </a:rPr>
            </a:br>
            <a:br>
              <a:rPr lang="pl-PL" sz="1800" i="1">
                <a:solidFill>
                  <a:schemeClr val="bg1"/>
                </a:solidFill>
              </a:rPr>
            </a:br>
            <a:endParaRPr lang="pl-PL" sz="1800" i="1">
              <a:solidFill>
                <a:schemeClr val="bg1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5573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1800" i="1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1800" i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1800" i="1">
                <a:solidFill>
                  <a:schemeClr val="bg1"/>
                </a:solidFill>
              </a:rPr>
              <a:t>	</a:t>
            </a:r>
            <a:br>
              <a:rPr lang="pl-PL" sz="2000" i="1">
                <a:solidFill>
                  <a:schemeClr val="bg1"/>
                </a:solidFill>
              </a:rPr>
            </a:br>
            <a:br>
              <a:rPr lang="pl-PL" sz="2000" i="1">
                <a:solidFill>
                  <a:schemeClr val="bg1"/>
                </a:solidFill>
              </a:rPr>
            </a:br>
            <a:endParaRPr lang="pl-PL" sz="2000" i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i="1">
                <a:solidFill>
                  <a:schemeClr val="bg1"/>
                </a:solidFill>
              </a:rPr>
              <a:t>	Nad Twoją białą mogiłą 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Klęknąłem ze swoim smutkiem-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o, jak to dawno już było</a:t>
            </a:r>
            <a:br>
              <a:rPr lang="pl-PL" sz="2000" i="1">
                <a:solidFill>
                  <a:schemeClr val="bg1"/>
                </a:solidFill>
              </a:rPr>
            </a:br>
            <a:r>
              <a:rPr lang="pl-PL" sz="2000" i="1">
                <a:solidFill>
                  <a:schemeClr val="bg1"/>
                </a:solidFill>
              </a:rPr>
              <a:t>jak się dziś zdaje malunkiem.</a:t>
            </a:r>
            <a:r>
              <a:rPr lang="pl-PL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29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5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6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" y="0"/>
            <a:ext cx="9115428" cy="2000240"/>
          </a:xfrm>
        </p:spPr>
        <p:txBody>
          <a:bodyPr/>
          <a:lstStyle/>
          <a:p>
            <a:pPr eaLnBrk="1" hangingPunct="1"/>
            <a:r>
              <a:rPr lang="pl-PL" sz="3600"/>
              <a:t>Tata Karola Wojtyły (porucznik Wojska Polskiego) miał także na imię Karol.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3214678" y="1600200"/>
            <a:ext cx="5472122" cy="482919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b="1"/>
              <a:t>	</a:t>
            </a:r>
            <a:endParaRPr lang="pl-PL" sz="2800" b="1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pl-PL" sz="2800" b="1">
                <a:latin typeface="Book Antiqua" pitchFamily="18" charset="0"/>
              </a:rPr>
              <a:t>„Po śmierci matki i brata, życie mojego ojca stało się nieustanną modlitwą. Zdarzało mi się, że się budziłem w nocy </a:t>
            </a:r>
            <a:br>
              <a:rPr lang="pl-PL" sz="2800" b="1">
                <a:latin typeface="Book Antiqua" pitchFamily="18" charset="0"/>
              </a:rPr>
            </a:br>
            <a:r>
              <a:rPr lang="pl-PL" sz="2800" b="1">
                <a:latin typeface="Book Antiqua" pitchFamily="18" charset="0"/>
              </a:rPr>
              <a:t>i zastawałem go na kolanach, podobnie jak zawsze na kolanach widziałem go </a:t>
            </a:r>
            <a:br>
              <a:rPr lang="pl-PL" sz="2800" b="1">
                <a:latin typeface="Book Antiqua" pitchFamily="18" charset="0"/>
              </a:rPr>
            </a:br>
            <a:r>
              <a:rPr lang="pl-PL" sz="2800" b="1">
                <a:latin typeface="Book Antiqua" pitchFamily="18" charset="0"/>
              </a:rPr>
              <a:t>w kościele parafialnym.”</a:t>
            </a:r>
            <a:r>
              <a:rPr lang="pl-PL" sz="2800">
                <a:latin typeface="Book Antiqua" pitchFamily="18" charset="0"/>
              </a:rPr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307183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Przyszły papież ze swoim tatą</a:t>
            </a:r>
          </a:p>
        </p:txBody>
      </p:sp>
      <p:pic>
        <p:nvPicPr>
          <p:cNvPr id="942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929486" cy="5072098"/>
          </a:xfrm>
          <a:noFill/>
          <a:ln w="88900" cmpd="thinThick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>
                <a:latin typeface="Bookman Old Style" pitchFamily="18" charset="0"/>
              </a:rPr>
              <a:t>I Komunia Święta Karola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2" y="1428736"/>
            <a:ext cx="3389307" cy="5214973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29058" y="1214422"/>
            <a:ext cx="5072098" cy="5357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sz="2400">
                <a:latin typeface="Tempus Sans ITC" pitchFamily="82" charset="0"/>
              </a:rPr>
              <a:t>    </a:t>
            </a:r>
            <a:r>
              <a:rPr lang="pl-PL" sz="2300"/>
              <a:t>Tata uczył Karola modlitwy </a:t>
            </a:r>
            <a:br>
              <a:rPr lang="pl-PL" sz="2300"/>
            </a:br>
            <a:r>
              <a:rPr lang="pl-PL" sz="2300"/>
              <a:t>i wytrwałej pracy nad charakterem. Po wielu latach syn będąc już papieżem wspominał: „W wieku dziesięciu, dwunastu lat byłem ministrantem, ale muszę wyznać, że niezbyt gorliwym. Mój ojciec, spostrzegłszy moje niezdyscyplinowanie, powiedział pewnego dnia: "Nie jesteś dobrym ministrantem. Nie modlisz się dosyć do Ducha Świętego. Powinieneś się modlić do Niego". Pokazał mi modlitwę do Niego.” </a:t>
            </a:r>
          </a:p>
        </p:txBody>
      </p:sp>
      <p:sp>
        <p:nvSpPr>
          <p:cNvPr id="163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1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Edmund brat papieża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44" y="1600200"/>
            <a:ext cx="5143536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b="1"/>
              <a:t>	</a:t>
            </a:r>
          </a:p>
          <a:p>
            <a:pPr algn="ctr" eaLnBrk="1" hangingPunct="1">
              <a:buFontTx/>
              <a:buNone/>
            </a:pPr>
            <a:r>
              <a:rPr lang="pl-PL" sz="2000"/>
              <a:t>Z wynikiem celującym ukończył wadowickie Gimnazjum. W ciężkich warunkach materialnych studiował medycynę na Uniwersytecie Jagiellońskim w Krakowie, zdając  </a:t>
            </a:r>
            <a:br>
              <a:rPr lang="pl-PL" sz="2000"/>
            </a:br>
            <a:r>
              <a:rPr lang="pl-PL" sz="2000"/>
              <a:t>z wyróżnieniem wszystkie egzaminy. W listopadzie 1932 roku doktor Edmund Wojtyła zaraził się śmiertelnie szkarlatyną ratując chorą pacjentkę. Zmarł po ciężkiej  chorobie w wieku 27 lat. Karol miał wtedy 12 lat.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6708" y="1714489"/>
            <a:ext cx="3453010" cy="3634408"/>
          </a:xfrm>
        </p:spPr>
      </p:pic>
      <p:sp>
        <p:nvSpPr>
          <p:cNvPr id="1331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19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2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Edmund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196975"/>
            <a:ext cx="2921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14422"/>
            <a:ext cx="3146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87450" y="63087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Matka papieża z Edmundem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35600" y="630872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Pierwsza Komunia Święta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>
                <a:latin typeface="Bookman Old Style" pitchFamily="18" charset="0"/>
              </a:rPr>
              <a:t>                 Szkoła</a:t>
            </a:r>
            <a:r>
              <a:rPr lang="pl-PL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00108"/>
            <a:ext cx="3786182" cy="5572164"/>
          </a:xfrm>
        </p:spPr>
        <p:txBody>
          <a:bodyPr/>
          <a:lstStyle/>
          <a:p>
            <a:pPr algn="ctr" eaLnBrk="1" hangingPunct="1">
              <a:buNone/>
            </a:pPr>
            <a:r>
              <a:rPr lang="pl-PL" sz="2400">
                <a:latin typeface="Bookman Old Style" pitchFamily="18" charset="0"/>
              </a:rPr>
              <a:t>	</a:t>
            </a:r>
            <a:r>
              <a:rPr lang="pl-PL" sz="1600">
                <a:latin typeface="Arial" pitchFamily="34" charset="0"/>
              </a:rPr>
              <a:t>Kilkadziesiąt metrów od rynku, </a:t>
            </a:r>
          </a:p>
          <a:p>
            <a:pPr algn="ctr" eaLnBrk="1" hangingPunct="1">
              <a:buNone/>
            </a:pPr>
            <a:r>
              <a:rPr lang="pl-PL" sz="1600">
                <a:latin typeface="Arial" pitchFamily="34" charset="0"/>
              </a:rPr>
              <a:t>  przy drodze do Bielska-Białej, stoi gmach dawnego gimnazjum, obecnie liceum   im. Marcina Wadowity. Karol Wojtyła uczęszczał do niego przez 8 lat (1930-1938). Tutaj też w 1938 roku z bardzo dobrymi wynikami zdał maturę.</a:t>
            </a:r>
          </a:p>
          <a:p>
            <a:pPr algn="ctr" eaLnBrk="1" hangingPunct="1">
              <a:buFontTx/>
              <a:buNone/>
            </a:pPr>
            <a:r>
              <a:rPr lang="pl-PL" sz="1600">
                <a:latin typeface="Arial" pitchFamily="34" charset="0"/>
              </a:rPr>
              <a:t>      W czasach kiedy Karol Wojtyła rozpoczynał naukę do szkoły chodziło się 6 dni w tygodniu. </a:t>
            </a:r>
          </a:p>
          <a:p>
            <a:pPr algn="ctr" eaLnBrk="1" hangingPunct="1">
              <a:buFontTx/>
              <a:buNone/>
            </a:pPr>
            <a:r>
              <a:rPr lang="pl-PL" sz="1600">
                <a:latin typeface="Arial" pitchFamily="34" charset="0"/>
              </a:rPr>
              <a:t>    W gimnazjum, w którym uczył się Wojtyła obowiązywało wysokie czesne za naukę: 220zł (dla porównania: bułka kosztowała: 4 grosze, litr mleka: 30 groszy, buty damskie: 3,20 zł).</a:t>
            </a:r>
          </a:p>
          <a:p>
            <a:pPr algn="ctr" eaLnBrk="1" hangingPunct="1">
              <a:buFontTx/>
              <a:buNone/>
            </a:pPr>
            <a:r>
              <a:rPr lang="pl-PL" sz="1600">
                <a:latin typeface="Arial" pitchFamily="34" charset="0"/>
              </a:rPr>
              <a:t>  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1214422"/>
            <a:ext cx="4643470" cy="5143536"/>
          </a:xfrm>
        </p:spPr>
      </p:pic>
      <p:sp>
        <p:nvSpPr>
          <p:cNvPr id="1741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41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415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upload.wikimedia.org/wikipedia/commons/thumb/b/b6/Maria_Wiadrowska.JPG/180px-Maria_Wiadrowsk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8433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286380" y="6072206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i="1">
                <a:latin typeface="Arial" charset="0"/>
              </a:rPr>
              <a:t>Matka chrzestna papieża,</a:t>
            </a:r>
          </a:p>
          <a:p>
            <a:r>
              <a:rPr lang="pl-PL" sz="1600" b="1" i="1">
                <a:latin typeface="Arial" charset="0"/>
              </a:rPr>
              <a:t> Maria Wiadrowska z dziećmi</a:t>
            </a:r>
          </a:p>
        </p:txBody>
      </p:sp>
      <p:pic>
        <p:nvPicPr>
          <p:cNvPr id="4101" name="Picture 8" descr="Plik:Karol Wojtyla at 1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85926"/>
            <a:ext cx="42148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142844" y="6215082"/>
            <a:ext cx="4429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i="1"/>
              <a:t>Karol Wojtyła w wieku dwunastu lat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214282" y="1"/>
            <a:ext cx="8643998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l-PL" b="1">
                <a:latin typeface="+mn-lt"/>
                <a:cs typeface="Arial" charset="0"/>
              </a:rPr>
              <a:t>Już w wieku 14 lat Karol Wojtyła dał się poznać jako bardzo uzdolniony aktor w szkolnym Kółku Dramatycznym. W szkole Karola działały jeszcze inne organizacje religijne i patriotyczne: „Sodalicja Mariańska” , ZHP, „Liga Obrony Powietrznej i Przeciwlotniczej”, „Koło pracy dla Państwa”. W wieku 15 lat Karol uczestniczył w szkoleniach wojskowych. W 1938 roku ukończył szkołę średnią i otrzymał Sakrament Bierzmowania.</a:t>
            </a:r>
            <a:endParaRPr lang="pl-PL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MŁODOŚĆ 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i="1"/>
              <a:t>	</a:t>
            </a:r>
          </a:p>
          <a:p>
            <a:pPr algn="ctr" eaLnBrk="1" hangingPunct="1">
              <a:buFontTx/>
              <a:buNone/>
            </a:pPr>
            <a:r>
              <a:rPr lang="pl-PL" i="1"/>
              <a:t>	„</a:t>
            </a:r>
            <a:r>
              <a:rPr lang="pl-PL" b="1" i="1"/>
              <a:t>Młodość</a:t>
            </a:r>
            <a:r>
              <a:rPr lang="pl-PL" i="1"/>
              <a:t> to nie tylko pewien okres życia ludzkiego, odpowiadający określonej liczbie lat, ale to jest zarazem czas dany każdemu człowiekowi i równocześnie zadany mu przez Opatrzność.”</a:t>
            </a:r>
          </a:p>
        </p:txBody>
      </p:sp>
      <p:sp>
        <p:nvSpPr>
          <p:cNvPr id="41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2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734425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>
                <a:solidFill>
                  <a:schemeClr val="bg1"/>
                </a:solidFill>
              </a:rPr>
              <a:t>	„</a:t>
            </a:r>
            <a:r>
              <a:rPr lang="pl-PL" i="1">
                <a:solidFill>
                  <a:schemeClr val="bg1"/>
                </a:solidFill>
              </a:rPr>
              <a:t>Ta ulica prowadzi w kierunku Choczni. Przy niej znajduje się gimnazjum. Gimnazjum imieniem Marcina Wadowity, którego byłem uczniem przez osiem lat. (…)Kiedy byliśmy w piątej gimnazjalnej graliśmy "Antygonę" Sofoklesa. Antygona - Halina, Ismena - Kazia, mój Boże. A ja grałem </a:t>
            </a:r>
            <a:r>
              <a:rPr lang="pl-PL" i="1" err="1">
                <a:solidFill>
                  <a:schemeClr val="bg1"/>
                </a:solidFill>
              </a:rPr>
              <a:t>Hajmona</a:t>
            </a:r>
            <a:r>
              <a:rPr lang="pl-PL" i="1">
                <a:solidFill>
                  <a:schemeClr val="bg1"/>
                </a:solidFill>
              </a:rPr>
              <a:t>. Pamiętam do dziś.”</a:t>
            </a:r>
            <a:r>
              <a:rPr lang="pl-PL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3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37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3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l"/>
            <a:r>
              <a:rPr lang="pl-PL" sz="2400">
                <a:solidFill>
                  <a:schemeClr val="accent2">
                    <a:lumMod val="75000"/>
                  </a:schemeClr>
                </a:solidFill>
              </a:rPr>
              <a:t>W szkole Karol uczył się świetnie...                                        Był bardzo dobry zwłaszcza z języków obcych.                                               Nigdy nie ściągał i nie lubił jak inni chcieli od niego ściągać.</a:t>
            </a:r>
          </a:p>
        </p:txBody>
      </p:sp>
      <p:pic>
        <p:nvPicPr>
          <p:cNvPr id="952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428868"/>
            <a:ext cx="7358114" cy="4429132"/>
          </a:xfrm>
          <a:noFill/>
          <a:ln/>
        </p:spPr>
      </p:pic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214282" y="1428736"/>
            <a:ext cx="8929718" cy="4697427"/>
          </a:xfrm>
        </p:spPr>
        <p:txBody>
          <a:bodyPr/>
          <a:lstStyle/>
          <a:p>
            <a:r>
              <a:rPr lang="pl-PL" sz="1200"/>
              <a:t>Jeden z kolegów papieża tak wspomina szkolne lata: „ Bardzo szanowany i najdłużej uczący w naszym gimnazjum</a:t>
            </a:r>
          </a:p>
          <a:p>
            <a:pPr>
              <a:buNone/>
            </a:pPr>
            <a:r>
              <a:rPr lang="pl-PL" sz="1200"/>
              <a:t>         prof. </a:t>
            </a:r>
            <a:r>
              <a:rPr lang="pl-PL" sz="1200" err="1"/>
              <a:t>Gebhardt</a:t>
            </a:r>
            <a:r>
              <a:rPr lang="pl-PL" sz="1200"/>
              <a:t> - historyk i geograf, miał  zwyczaj mówić  do nieprzygotowanego ucznia: „ Skąd to taka oślina?”</a:t>
            </a:r>
          </a:p>
          <a:p>
            <a:r>
              <a:rPr lang="pl-PL" sz="1200"/>
              <a:t>Gdy uczeń odpowiadał, że ze wsi, to on dalej pytał: „ A macie wy w domu gęsi?” Kiedy uczeń potwierdził, to profesor wtedy: „Dlaczego, więc ich nie pasiesz, tylko mnie tu czas zajmujesz?”.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285728"/>
            <a:ext cx="8572560" cy="5464175"/>
          </a:xfr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2" y="5805488"/>
            <a:ext cx="81042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/>
              <a:t>Arkusz ocen Karola Wojtyły w czwartej klasie gimnazjum. Przy ocenie z religii (stopień bardzo dobry) jest dopisek: "Ze szczególnym zamiłowaniem„.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1538" y="607220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l-PL" sz="2400" b="1" i="1">
                <a:solidFill>
                  <a:srgbClr val="CC6600"/>
                </a:solidFill>
                <a:latin typeface="Comic Sans MS" pitchFamily="66" charset="0"/>
              </a:rPr>
              <a:t>Po maturze z kolegami wypad na kremówki </a:t>
            </a:r>
            <a:r>
              <a:rPr lang="pl-PL" sz="2400">
                <a:solidFill>
                  <a:srgbClr val="CC9900"/>
                </a:solidFill>
              </a:rPr>
              <a:t> …</a:t>
            </a:r>
            <a:r>
              <a:rPr lang="pl-PL">
                <a:solidFill>
                  <a:srgbClr val="CC9900"/>
                </a:solidFill>
              </a:rPr>
              <a:t>.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85720" y="428604"/>
            <a:ext cx="864399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400" b="1" i="1">
                <a:solidFill>
                  <a:srgbClr val="FF0000"/>
                </a:solidFill>
                <a:latin typeface="Comic Sans MS" pitchFamily="66" charset="0"/>
              </a:rPr>
              <a:t>Szkoła, teatr i kapłaństwo tutaj się zaczyna. Pierwsze mecze, pierwsze smutki, w gimnazjum klasówki.</a:t>
            </a:r>
          </a:p>
          <a:p>
            <a:endParaRPr lang="pl-PL" sz="2000" b="1" i="1">
              <a:solidFill>
                <a:srgbClr val="CC6600"/>
              </a:solidFill>
              <a:latin typeface="Comic Sans MS" pitchFamily="66" charset="0"/>
            </a:endParaRPr>
          </a:p>
          <a:p>
            <a:r>
              <a:rPr lang="pl-PL" sz="2000" b="1" i="1">
                <a:solidFill>
                  <a:srgbClr val="CC6600"/>
                </a:solidFill>
                <a:latin typeface="Comic Sans MS" pitchFamily="66" charset="0"/>
              </a:rPr>
              <a:t>Mały Karol był nie tylko pilnym uczniem, ale także uwielbiał grać w piłkę nożną i chodzić po górach. W gimnazjum często organizowano wycieczki. Z kolegami w klasie lubił grywać w „cymbergaja” </a:t>
            </a:r>
            <a:br>
              <a:rPr lang="pl-PL" sz="2000" b="1" i="1">
                <a:solidFill>
                  <a:srgbClr val="CC6600"/>
                </a:solidFill>
                <a:latin typeface="Comic Sans MS" pitchFamily="66" charset="0"/>
              </a:rPr>
            </a:br>
            <a:r>
              <a:rPr lang="pl-PL" sz="2000" b="1" i="1">
                <a:solidFill>
                  <a:srgbClr val="CC6600"/>
                </a:solidFill>
                <a:latin typeface="Comic Sans MS" pitchFamily="66" charset="0"/>
              </a:rPr>
              <a:t>i „zośkę”. </a:t>
            </a:r>
          </a:p>
          <a:p>
            <a:r>
              <a:rPr lang="pl-PL" sz="2000" b="1" i="1">
                <a:solidFill>
                  <a:srgbClr val="CC6600"/>
                </a:solidFill>
                <a:latin typeface="Comic Sans MS" pitchFamily="66" charset="0"/>
              </a:rPr>
              <a:t>P.S. Jak wrócimy do szkoły nauczymy się tych zabaw </a:t>
            </a:r>
            <a:r>
              <a:rPr lang="pl-PL" sz="2000" b="1" i="1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.</a:t>
            </a:r>
            <a:endParaRPr lang="pl-PL" sz="2000" b="1" i="1">
              <a:solidFill>
                <a:srgbClr val="CC6600"/>
              </a:solidFill>
              <a:latin typeface="Comic Sans MS" pitchFamily="66" charset="0"/>
            </a:endParaRPr>
          </a:p>
          <a:p>
            <a:endParaRPr lang="pl-PL" sz="2000" b="1" i="1">
              <a:solidFill>
                <a:srgbClr val="CC6600"/>
              </a:solidFill>
              <a:latin typeface="Comic Sans MS" pitchFamily="66" charset="0"/>
            </a:endParaRPr>
          </a:p>
          <a:p>
            <a:endParaRPr lang="pl-PL" sz="2000" b="1" i="1">
              <a:solidFill>
                <a:srgbClr val="CC6600"/>
              </a:solidFill>
              <a:latin typeface="Comic Sans MS" pitchFamily="66" charset="0"/>
            </a:endParaRPr>
          </a:p>
        </p:txBody>
      </p:sp>
      <p:pic>
        <p:nvPicPr>
          <p:cNvPr id="3084" name="Picture 1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103688" cy="2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eaLnBrk="1" hangingPunct="1"/>
            <a:r>
              <a:rPr lang="pl-PL" b="1">
                <a:latin typeface="Bookman Old Style" pitchFamily="18" charset="0"/>
              </a:rPr>
              <a:t>Czas studiów i wojny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1142984"/>
            <a:ext cx="4500594" cy="52864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Karol Wojtyła wybrał studia polonistyczne, które rozpoczął w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październiku 1938 roku.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W pierwszym roku studiów Karol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przeprowadził się wraz z tatą do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rodzinnego domu mamy w Krakowie.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 Okres od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października 1938 do lutego 1941 roku to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okres wytężonej nauki Karola na studiach,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spotkań grupy literackiej, a także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tworzenia własnej poezji. Młody K. Wojtyła grał w konspiracyjnym teatrze i podjął ciężką pracę w kamieniołomach.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Dnia 18 lutego1941 roku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 po długiej chorobie zmarł jego tata.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 Karol miał wtedy 20 lat.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Po jego śmierci  jeszcze więcej się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1700"/>
              <a:t>modlił. 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2" y="1142984"/>
            <a:ext cx="4071966" cy="5286412"/>
          </a:xfrm>
        </p:spPr>
      </p:pic>
      <p:sp>
        <p:nvSpPr>
          <p:cNvPr id="2150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51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511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512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835150" y="5516563"/>
            <a:ext cx="3240088" cy="1008062"/>
          </a:xfrm>
          <a:prstGeom prst="rightArrow">
            <a:avLst>
              <a:gd name="adj1" fmla="val 50000"/>
              <a:gd name="adj2" fmla="val 80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35150" y="5786454"/>
            <a:ext cx="3024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/>
              <a:t>Karol Wojtyła jako student wraz </a:t>
            </a:r>
          </a:p>
          <a:p>
            <a:r>
              <a:rPr lang="pl-PL" sz="1400"/>
              <a:t>z ciotką Stefanią Wojtyła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4282" y="0"/>
            <a:ext cx="8715436" cy="2011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pl-PL" sz="1600" b="1">
                <a:solidFill>
                  <a:srgbClr val="111111"/>
                </a:solidFill>
                <a:cs typeface="Arial" charset="0"/>
              </a:rPr>
              <a:t>                                                    </a:t>
            </a:r>
            <a:r>
              <a:rPr lang="pl-PL" sz="2520" b="1">
                <a:solidFill>
                  <a:srgbClr val="111111"/>
                </a:solidFill>
                <a:cs typeface="Arial" charset="0"/>
              </a:rPr>
              <a:t>KAPŁAN I NAUCZYCIEL                                                                       </a:t>
            </a:r>
          </a:p>
          <a:p>
            <a:br>
              <a:rPr lang="pl-PL" sz="1600" b="1">
                <a:solidFill>
                  <a:srgbClr val="111111"/>
                </a:solidFill>
                <a:latin typeface="Arial" charset="0"/>
                <a:cs typeface="Arial" charset="0"/>
              </a:rPr>
            </a:br>
            <a:r>
              <a:rPr lang="pl-PL" sz="1670" b="1">
                <a:solidFill>
                  <a:srgbClr val="111111"/>
                </a:solidFill>
                <a:latin typeface="Arial" charset="0"/>
                <a:cs typeface="Arial" charset="0"/>
              </a:rPr>
              <a:t>W czasie II wojny światowej Karol Wojtyła - w</a:t>
            </a:r>
            <a:r>
              <a:rPr lang="pl-PL" sz="1670" b="1">
                <a:solidFill>
                  <a:srgbClr val="111111"/>
                </a:solidFill>
                <a:cs typeface="Arial" charset="0"/>
              </a:rPr>
              <a:t> 1943 roku wstąpił do tajnego seminarium duchownego. Święcenia kapłańskie przyjął 1 listopada 1946 roku.</a:t>
            </a:r>
            <a:br>
              <a:rPr lang="pl-PL" sz="1670" b="1">
                <a:solidFill>
                  <a:srgbClr val="111111"/>
                </a:solidFill>
                <a:latin typeface="Arial" charset="0"/>
                <a:cs typeface="Arial" charset="0"/>
              </a:rPr>
            </a:br>
            <a:br>
              <a:rPr lang="pl-PL" sz="1670" b="1">
                <a:solidFill>
                  <a:srgbClr val="111111"/>
                </a:solidFill>
                <a:latin typeface="Arial" charset="0"/>
                <a:cs typeface="Arial" charset="0"/>
              </a:rPr>
            </a:br>
            <a:br>
              <a:rPr lang="pl-PL" sz="1670">
                <a:solidFill>
                  <a:srgbClr val="111111"/>
                </a:solidFill>
                <a:latin typeface="Arial" charset="0"/>
                <a:cs typeface="Arial" charset="0"/>
              </a:rPr>
            </a:br>
            <a:endParaRPr lang="pl-PL" sz="1670"/>
          </a:p>
        </p:txBody>
      </p:sp>
      <p:pic>
        <p:nvPicPr>
          <p:cNvPr id="6147" name="Picture 7" descr="http://upload.wikimedia.org/wikipedia/commons/8/89/Karol_Wojtyla-wikary_w_Niegow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721523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2214546" y="6357958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i="1"/>
              <a:t>Karol Wojtyła jako wikary w Niegowici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4282" y="1428736"/>
            <a:ext cx="871543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10" b="1">
                <a:cs typeface="Arial" charset="0"/>
              </a:rPr>
              <a:t>Od 1946 do 1948 roku ks. Wojtyła przebywał na studiach teologicznych w Rzymie. </a:t>
            </a:r>
            <a:br>
              <a:rPr lang="pl-PL" sz="1610" b="1">
                <a:cs typeface="Arial" charset="0"/>
              </a:rPr>
            </a:br>
            <a:r>
              <a:rPr lang="pl-PL" sz="1610" b="1">
                <a:cs typeface="Arial" charset="0"/>
              </a:rPr>
              <a:t>W 1948 roku obronił doktorat i wrócił do Polski, gdzie podjął pracę duszpasterską.</a:t>
            </a:r>
            <a:r>
              <a:rPr lang="pl-PL" sz="1610" b="1">
                <a:solidFill>
                  <a:srgbClr val="111111"/>
                </a:solidFill>
                <a:cs typeface="Arial" charset="0"/>
              </a:rPr>
              <a:t> Jego pierwszą parafią była Niegowić niedaleko Krakowa.</a:t>
            </a:r>
            <a:endParaRPr lang="pl-PL" sz="1610" b="1"/>
          </a:p>
        </p:txBody>
      </p:sp>
      <p:sp>
        <p:nvSpPr>
          <p:cNvPr id="6" name="Prostokąt 5"/>
          <p:cNvSpPr/>
          <p:nvPr/>
        </p:nvSpPr>
        <p:spPr>
          <a:xfrm>
            <a:off x="214282" y="2214554"/>
            <a:ext cx="8715436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10" b="1">
                <a:cs typeface="Arial" charset="0"/>
              </a:rPr>
              <a:t>W 1953 roku Karol Wojtyła rozpoczął wykłady z etyki społecznej na Uniwersytecie Jagiellońskim, a później  na Katolickim Uniwersytecie Lubelskim .</a:t>
            </a:r>
            <a:br>
              <a:rPr lang="pl-PL">
                <a:cs typeface="Arial" charset="0"/>
              </a:rPr>
            </a:br>
            <a:endParaRPr lang="pl-PL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27068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510" b="1">
                <a:solidFill>
                  <a:srgbClr val="003366"/>
                </a:solidFill>
                <a:latin typeface="+mn-lt"/>
                <a:cs typeface="Arial" charset="0"/>
              </a:rPr>
              <a:t>BISKUP, KARDYNAŁ, PAPIEŻ</a:t>
            </a:r>
            <a:br>
              <a:rPr lang="pl-PL" sz="2510" b="1">
                <a:solidFill>
                  <a:srgbClr val="003366"/>
                </a:solidFill>
                <a:latin typeface="+mn-lt"/>
                <a:cs typeface="Arial" charset="0"/>
              </a:rPr>
            </a:br>
            <a:br>
              <a:rPr lang="pl-PL" sz="1200" b="1">
                <a:solidFill>
                  <a:srgbClr val="003366"/>
                </a:solidFill>
                <a:latin typeface="+mn-lt"/>
                <a:cs typeface="Arial" charset="0"/>
              </a:rPr>
            </a:br>
            <a:r>
              <a:rPr lang="pl-PL" sz="1400" b="1">
                <a:solidFill>
                  <a:srgbClr val="003366"/>
                </a:solidFill>
                <a:latin typeface="+mn-lt"/>
                <a:cs typeface="Arial" charset="0"/>
              </a:rPr>
              <a:t>Duże zmiany zaszły w życiu  ks. Karola Wojtyły, gdy  w 1958 roku został biskupem, a w 1967roku –kardynałem.</a:t>
            </a:r>
            <a:br>
              <a:rPr lang="pl-PL" sz="1400" b="1">
                <a:solidFill>
                  <a:srgbClr val="003366"/>
                </a:solidFill>
                <a:latin typeface="+mn-lt"/>
                <a:cs typeface="Arial" charset="0"/>
              </a:rPr>
            </a:br>
            <a:br>
              <a:rPr lang="pl-PL" sz="1480" b="1">
                <a:solidFill>
                  <a:srgbClr val="003366"/>
                </a:solidFill>
                <a:latin typeface="+mn-lt"/>
                <a:cs typeface="Arial" charset="0"/>
              </a:rPr>
            </a:br>
            <a:r>
              <a:rPr lang="pl-PL" sz="1400" b="1">
                <a:solidFill>
                  <a:srgbClr val="003366"/>
                </a:solidFill>
                <a:latin typeface="+mn-lt"/>
                <a:cs typeface="Arial" charset="0"/>
              </a:rPr>
              <a:t>Jako kardynał bardzo dużo podróżował, odwiedzając Polonię w różnych krajach. Bywał  na wielu zebraniach, eucharystycznych kongresach , wykładach,  synodach. Niewielu spośród kardynałów nabyło tak wiele międzynarodowego doświadczenia w tak krótkim czasie.</a:t>
            </a:r>
          </a:p>
          <a:p>
            <a:pPr algn="ctr">
              <a:defRPr/>
            </a:pPr>
            <a:br>
              <a:rPr lang="pl-PL" sz="1600" b="1">
                <a:solidFill>
                  <a:srgbClr val="003366"/>
                </a:solidFill>
                <a:latin typeface="+mn-lt"/>
                <a:cs typeface="Arial" charset="0"/>
              </a:rPr>
            </a:br>
            <a:r>
              <a:rPr lang="pl-PL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Ku zaskoczeniu dla świata 16 października 1978 roku po śmierci </a:t>
            </a:r>
          </a:p>
          <a:p>
            <a:pPr algn="ctr">
              <a:defRPr/>
            </a:pPr>
            <a:r>
              <a:rPr lang="pl-PL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Papieża Jana Pawła I – Kardynał Karol Wojtyła został wybrany 264 Papieżem</a:t>
            </a: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8143932" cy="39290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609600" y="228600"/>
            <a:ext cx="1246827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                                               </a:t>
            </a:r>
            <a:r>
              <a:rPr lang="pl-PL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PAPIEŻ SŁOWIANIN</a:t>
            </a:r>
          </a:p>
          <a:p>
            <a:pPr>
              <a:defRPr/>
            </a:pPr>
            <a:r>
              <a:rPr lang="pl-PL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                                          JAN PAWEŁ II</a:t>
            </a:r>
            <a:r>
              <a:rPr lang="pl-PL" sz="2800">
                <a:solidFill>
                  <a:srgbClr val="A50021"/>
                </a:solidFill>
                <a:latin typeface="Arial" pitchFamily="34" charset="0"/>
              </a:rPr>
              <a:t>   </a:t>
            </a:r>
          </a:p>
          <a:p>
            <a:pPr algn="ctr">
              <a:defRPr/>
            </a:pPr>
            <a:endParaRPr lang="pl-PL" sz="2400">
              <a:solidFill>
                <a:srgbClr val="00B0F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l-PL" sz="240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3075" name="Picture 3" descr="Plik:Emblem of the Papacy S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71810"/>
            <a:ext cx="29813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00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FF00"/>
                </a:solidFill>
                <a:latin typeface="Comic Sans MS" pitchFamily="66" charset="0"/>
              </a:rPr>
              <a:t>PIERWSZY PAPIEŻ POLAK</a:t>
            </a:r>
          </a:p>
        </p:txBody>
      </p:sp>
      <p:pic>
        <p:nvPicPr>
          <p:cNvPr id="65547" name="Picture 11" descr="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3643338" cy="4929222"/>
          </a:xfrm>
          <a:noFill/>
          <a:ln/>
        </p:spPr>
      </p:pic>
      <p:pic>
        <p:nvPicPr>
          <p:cNvPr id="65549" name="Picture 13" descr="fo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3570" y="2143116"/>
            <a:ext cx="3021014" cy="44450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42899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492919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 rot="10800000" flipV="1">
            <a:off x="-3286180" y="101573"/>
            <a:ext cx="12930246" cy="26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5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Ojciec Święty </a:t>
            </a:r>
          </a:p>
          <a:p>
            <a:pPr algn="ctr">
              <a:defRPr/>
            </a:pPr>
            <a:r>
              <a:rPr lang="pl-PL" sz="5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Jan Paweł II</a:t>
            </a:r>
            <a:r>
              <a:rPr lang="pl-PL"/>
              <a:t> </a:t>
            </a:r>
          </a:p>
          <a:p>
            <a:pPr algn="ctr">
              <a:defRPr/>
            </a:pPr>
            <a:r>
              <a:rPr lang="pl-PL" sz="2010" b="1" i="1">
                <a:solidFill>
                  <a:srgbClr val="009999"/>
                </a:solidFill>
              </a:rPr>
              <a:t>niestrudzony pielgrzym</a:t>
            </a:r>
          </a:p>
          <a:p>
            <a:pPr algn="ctr">
              <a:defRPr/>
            </a:pPr>
            <a:r>
              <a:rPr lang="pl-PL" sz="2010" b="1" i="1">
                <a:solidFill>
                  <a:srgbClr val="00B050"/>
                </a:solidFill>
              </a:rPr>
              <a:t>odbył 104 podróże zagraniczne,</a:t>
            </a:r>
          </a:p>
          <a:p>
            <a:pPr algn="ctr">
              <a:defRPr/>
            </a:pPr>
            <a:r>
              <a:rPr lang="pl-PL" sz="2010" b="1" i="1">
                <a:solidFill>
                  <a:srgbClr val="CC0000"/>
                </a:solidFill>
              </a:rPr>
              <a:t>w tym 8 razy odwiedził Polskę</a:t>
            </a:r>
            <a:endParaRPr lang="en-US" sz="2010" b="1" i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>
                <a:latin typeface="Bookman Old Style" pitchFamily="18" charset="0"/>
              </a:rPr>
              <a:t>Wadowice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3351242" cy="521497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sz="2370"/>
              <a:t>Jan Paweł II urodził się 18.05.1920 r. w Wadowicach. Wspominał: „Tu w tym mieście, Wadowicach,</a:t>
            </a:r>
          </a:p>
          <a:p>
            <a:pPr algn="ctr" eaLnBrk="1" hangingPunct="1">
              <a:buFontTx/>
              <a:buNone/>
            </a:pPr>
            <a:r>
              <a:rPr lang="pl-PL" sz="2370"/>
              <a:t>wszystko się zaczęło,</a:t>
            </a:r>
          </a:p>
          <a:p>
            <a:pPr algn="ctr" eaLnBrk="1" hangingPunct="1">
              <a:buFontTx/>
              <a:buNone/>
            </a:pPr>
            <a:r>
              <a:rPr lang="pl-PL" sz="2370"/>
              <a:t>i życie się zaczęło,</a:t>
            </a:r>
          </a:p>
          <a:p>
            <a:pPr algn="ctr" eaLnBrk="1" hangingPunct="1">
              <a:buFontTx/>
              <a:buNone/>
            </a:pPr>
            <a:r>
              <a:rPr lang="pl-PL" sz="2370"/>
              <a:t>i szkoła się zaczęła,</a:t>
            </a:r>
          </a:p>
          <a:p>
            <a:pPr algn="ctr" eaLnBrk="1" hangingPunct="1">
              <a:buFontTx/>
              <a:buNone/>
            </a:pPr>
            <a:r>
              <a:rPr lang="pl-PL" sz="2370"/>
              <a:t>studia się zaczęły,</a:t>
            </a:r>
          </a:p>
          <a:p>
            <a:pPr algn="ctr" eaLnBrk="1" hangingPunct="1">
              <a:buFontTx/>
              <a:buNone/>
            </a:pPr>
            <a:r>
              <a:rPr lang="pl-PL" sz="2370"/>
              <a:t>i teatr się zaczął,</a:t>
            </a:r>
          </a:p>
          <a:p>
            <a:pPr algn="ctr" eaLnBrk="1" hangingPunct="1">
              <a:buFontTx/>
              <a:buNone/>
            </a:pPr>
            <a:r>
              <a:rPr lang="pl-PL" sz="2370"/>
              <a:t>i kapłaństwo się zaczęło …”</a:t>
            </a:r>
          </a:p>
        </p:txBody>
      </p:sp>
      <p:pic>
        <p:nvPicPr>
          <p:cNvPr id="5124" name="Picture 4" descr="Obra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14422"/>
            <a:ext cx="514353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2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27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2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429124" y="5715016"/>
            <a:ext cx="4357718" cy="1000124"/>
          </a:xfrm>
        </p:spPr>
        <p:txBody>
          <a:bodyPr/>
          <a:lstStyle/>
          <a:p>
            <a:r>
              <a:rPr lang="pl-PL"/>
              <a:t>Kochał życie!</a:t>
            </a:r>
          </a:p>
        </p:txBody>
      </p:sp>
      <p:pic>
        <p:nvPicPr>
          <p:cNvPr id="6144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290"/>
            <a:ext cx="4051300" cy="6454798"/>
          </a:xfrm>
          <a:noFill/>
          <a:ln/>
        </p:spPr>
      </p:pic>
      <p:pic>
        <p:nvPicPr>
          <p:cNvPr id="6144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11738" y="142875"/>
            <a:ext cx="4132262" cy="5451475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2148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1429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200" b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Ojciec Święty Jan Paweł II</a:t>
            </a:r>
            <a:r>
              <a:rPr lang="pl-PL" sz="3200">
                <a:solidFill>
                  <a:srgbClr val="92D050"/>
                </a:solidFill>
              </a:rPr>
              <a:t> </a:t>
            </a:r>
          </a:p>
          <a:p>
            <a:pPr algn="ctr">
              <a:defRPr/>
            </a:pPr>
            <a:r>
              <a:rPr lang="pl-PL" b="1" i="1">
                <a:solidFill>
                  <a:srgbClr val="336600"/>
                </a:solidFill>
              </a:rPr>
              <a:t> </a:t>
            </a:r>
            <a:r>
              <a:rPr lang="pl-PL" sz="2800" b="1" i="1">
                <a:solidFill>
                  <a:srgbClr val="336600"/>
                </a:solidFill>
              </a:rPr>
              <a:t>zawsze naturalny i prawdziwy</a:t>
            </a:r>
          </a:p>
          <a:p>
            <a:pPr algn="ctr">
              <a:defRPr/>
            </a:pPr>
            <a:endParaRPr lang="en-US" b="1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6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Ojciec Święty Jan Paweł II</a:t>
            </a:r>
            <a:r>
              <a:rPr lang="pl-PL" sz="3600">
                <a:solidFill>
                  <a:srgbClr val="FF7C80"/>
                </a:solidFill>
              </a:rPr>
              <a:t> </a:t>
            </a:r>
          </a:p>
          <a:p>
            <a:pPr algn="ctr">
              <a:defRPr/>
            </a:pPr>
            <a:r>
              <a:rPr lang="pl-PL" b="1" i="1">
                <a:solidFill>
                  <a:srgbClr val="FF6600"/>
                </a:solidFill>
              </a:rPr>
              <a:t> często spotykał się z młodymi ludźmi, </a:t>
            </a:r>
          </a:p>
          <a:p>
            <a:pPr algn="ctr">
              <a:defRPr/>
            </a:pPr>
            <a:r>
              <a:rPr lang="pl-PL" b="1" i="1">
                <a:solidFill>
                  <a:srgbClr val="FF6600"/>
                </a:solidFill>
              </a:rPr>
              <a:t>kochał dzieci </a:t>
            </a:r>
          </a:p>
          <a:p>
            <a:pPr algn="ctr">
              <a:defRPr/>
            </a:pPr>
            <a:r>
              <a:rPr lang="pl-PL" b="1" i="1">
                <a:solidFill>
                  <a:srgbClr val="FF6600"/>
                </a:solidFill>
              </a:rPr>
              <a:t>                                         i uwielbiał się z nimi bawić</a:t>
            </a:r>
            <a:endParaRPr lang="en-US" b="1" i="1">
              <a:solidFill>
                <a:srgbClr val="FF6600"/>
              </a:solidFill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667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928802"/>
            <a:ext cx="260826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00174"/>
            <a:ext cx="2838450" cy="51435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pPr>
              <a:defRPr/>
            </a:pPr>
            <a:r>
              <a:rPr lang="pl-PL" sz="343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Ojciec Święty Jan Paweł II</a:t>
            </a:r>
            <a:r>
              <a:rPr lang="pl-PL" sz="3430">
                <a:solidFill>
                  <a:srgbClr val="00B050"/>
                </a:solidFill>
              </a:rPr>
              <a:t> </a:t>
            </a:r>
            <a:br>
              <a:rPr lang="pl-PL" sz="3430">
                <a:solidFill>
                  <a:srgbClr val="00B050"/>
                </a:solidFill>
              </a:rPr>
            </a:br>
            <a:r>
              <a:rPr lang="pl-PL" sz="3430" b="1" i="1">
                <a:solidFill>
                  <a:srgbClr val="00B050"/>
                </a:solidFill>
              </a:rPr>
              <a:t> </a:t>
            </a:r>
            <a:r>
              <a:rPr lang="pl-PL" sz="2000" b="1" i="1">
                <a:solidFill>
                  <a:srgbClr val="00B050"/>
                </a:solidFill>
              </a:rPr>
              <a:t>nie bał się bronić praw człowieka, </a:t>
            </a:r>
            <a:br>
              <a:rPr lang="pl-PL" sz="2000" b="1" i="1">
                <a:solidFill>
                  <a:srgbClr val="00B050"/>
                </a:solidFill>
              </a:rPr>
            </a:br>
            <a:r>
              <a:rPr lang="pl-PL" sz="2000" b="1" i="1">
                <a:solidFill>
                  <a:srgbClr val="00B050"/>
                </a:solidFill>
              </a:rPr>
              <a:t>z odwagą głosił Ewangelię i wskazywał wszystkim ludziom drogę do świętości</a:t>
            </a:r>
            <a:br>
              <a:rPr lang="pl-PL" b="1" i="1">
                <a:solidFill>
                  <a:srgbClr val="336600"/>
                </a:solidFill>
              </a:rPr>
            </a:br>
            <a:endParaRPr lang="pl-PL"/>
          </a:p>
        </p:txBody>
      </p:sp>
      <p:pic>
        <p:nvPicPr>
          <p:cNvPr id="8200" name="Picture 8" descr="Obraz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7858180" cy="4643446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2720" b="1">
                <a:solidFill>
                  <a:srgbClr val="00B050"/>
                </a:solidFill>
                <a:latin typeface="Comic Sans MS" pitchFamily="66" charset="0"/>
              </a:rPr>
            </a:br>
            <a:r>
              <a:rPr lang="pl-PL" sz="2720" b="1">
                <a:solidFill>
                  <a:srgbClr val="00B050"/>
                </a:solidFill>
                <a:latin typeface="Comic Sans MS" pitchFamily="66" charset="0"/>
              </a:rPr>
              <a:t>OJCIEC ŚWIĘTY JAN PAWEŁ II</a:t>
            </a:r>
            <a:br>
              <a:rPr lang="pl-PL" sz="2720" b="1">
                <a:solidFill>
                  <a:srgbClr val="00B050"/>
                </a:solidFill>
                <a:latin typeface="Comic Sans MS" pitchFamily="66" charset="0"/>
              </a:rPr>
            </a:br>
            <a:r>
              <a:rPr lang="pl-PL" sz="2720" b="1">
                <a:solidFill>
                  <a:srgbClr val="00B050"/>
                </a:solidFill>
                <a:latin typeface="Comic Sans MS" pitchFamily="66" charset="0"/>
              </a:rPr>
              <a:t>zawsze oddany Bogu w modlitwie</a:t>
            </a:r>
            <a:br>
              <a:rPr lang="pl-PL" sz="2720" b="1">
                <a:solidFill>
                  <a:srgbClr val="00B050"/>
                </a:solidFill>
                <a:latin typeface="Comic Sans MS" pitchFamily="66" charset="0"/>
              </a:rPr>
            </a:br>
            <a:endParaRPr lang="pl-PL" sz="2720" b="1">
              <a:latin typeface="Comic Sans MS" pitchFamily="66" charset="0"/>
            </a:endParaRPr>
          </a:p>
        </p:txBody>
      </p:sp>
      <p:pic>
        <p:nvPicPr>
          <p:cNvPr id="6349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572296" cy="5286388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3000396" cy="1298575"/>
          </a:xfrm>
        </p:spPr>
        <p:txBody>
          <a:bodyPr/>
          <a:lstStyle/>
          <a:p>
            <a:pPr algn="l"/>
            <a:br>
              <a:rPr lang="pl-PL" sz="2400" b="1"/>
            </a:br>
            <a:br>
              <a:rPr lang="pl-PL" sz="2400" b="1"/>
            </a:br>
            <a:br>
              <a:rPr lang="pl-PL" sz="2400" b="1"/>
            </a:br>
            <a:br>
              <a:rPr lang="pl-PL" sz="2400" b="1"/>
            </a:br>
            <a:br>
              <a:rPr lang="pl-PL" sz="3200" b="1"/>
            </a:br>
            <a:endParaRPr lang="pl-PL" sz="3200" b="1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2844" y="285728"/>
            <a:ext cx="4357718" cy="5214974"/>
          </a:xfrm>
        </p:spPr>
        <p:txBody>
          <a:bodyPr/>
          <a:lstStyle/>
          <a:p>
            <a:pPr algn="l"/>
            <a:r>
              <a:rPr lang="pl-PL" sz="2400" b="1"/>
              <a:t>„SANTO    SUBITO” </a:t>
            </a:r>
          </a:p>
          <a:p>
            <a:pPr algn="l"/>
            <a:r>
              <a:rPr lang="pl-PL" sz="2400" b="1"/>
              <a:t> -  ŚWIĘTY NATYCHMIAST</a:t>
            </a:r>
          </a:p>
          <a:p>
            <a:pPr algn="l"/>
            <a:endParaRPr lang="pl-PL" sz="2400" b="1"/>
          </a:p>
          <a:p>
            <a:pPr algn="l">
              <a:buFont typeface="Arial" pitchFamily="34" charset="0"/>
              <a:buChar char="•"/>
            </a:pPr>
            <a:r>
              <a:rPr lang="pl-PL" sz="2000" b="1"/>
              <a:t> 2.04.2005 roku  Jan Paweł II odszedł do domu Ojca</a:t>
            </a:r>
          </a:p>
          <a:p>
            <a:pPr algn="l">
              <a:buFont typeface="Arial" pitchFamily="34" charset="0"/>
              <a:buChar char="•"/>
            </a:pPr>
            <a:endParaRPr lang="pl-PL" sz="2000" b="1"/>
          </a:p>
          <a:p>
            <a:pPr algn="l">
              <a:buFont typeface="Arial" pitchFamily="34" charset="0"/>
              <a:buChar char="•"/>
            </a:pPr>
            <a:r>
              <a:rPr lang="pl-PL" sz="2000" b="1"/>
              <a:t> 1 maja 2011 roku został beatyfikowany</a:t>
            </a:r>
          </a:p>
          <a:p>
            <a:pPr algn="l">
              <a:buFont typeface="Arial" pitchFamily="34" charset="0"/>
              <a:buChar char="•"/>
            </a:pPr>
            <a:endParaRPr lang="pl-PL" sz="2000" b="1"/>
          </a:p>
          <a:p>
            <a:pPr algn="l">
              <a:buFont typeface="Arial" pitchFamily="34" charset="0"/>
              <a:buChar char="•"/>
            </a:pPr>
            <a:r>
              <a:rPr lang="pl-PL" sz="2000" b="1"/>
              <a:t> 27 kwietna 2014 roku papież Franciszek kanonizował</a:t>
            </a:r>
          </a:p>
          <a:p>
            <a:pPr algn="l"/>
            <a:r>
              <a:rPr lang="pl-PL" sz="2000" b="1"/>
              <a:t>Papieża - Polaka </a:t>
            </a:r>
          </a:p>
          <a:p>
            <a:pPr algn="l"/>
            <a:endParaRPr lang="pl-PL" sz="2000" b="1"/>
          </a:p>
          <a:p>
            <a:pPr algn="l">
              <a:buFont typeface="Arial" pitchFamily="34" charset="0"/>
              <a:buChar char="•"/>
            </a:pPr>
            <a:r>
              <a:rPr lang="pl-PL" sz="2000" b="1"/>
              <a:t> św. Jan Paweł II jest patronem rodzin, jego liturgiczne wspomnienie przypada na dzień 22 października</a:t>
            </a:r>
          </a:p>
          <a:p>
            <a:pPr algn="l"/>
            <a:endParaRPr lang="pl-PL" sz="200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9045" t="5902" r="9843" b="8009"/>
          <a:stretch>
            <a:fillRect/>
          </a:stretch>
        </p:blipFill>
        <p:spPr>
          <a:xfrm>
            <a:off x="4429124" y="1000108"/>
            <a:ext cx="4572032" cy="5761037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64" name="Picture 4" descr="Obraz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>
                <a:latin typeface="Bookman Old Style" pitchFamily="18" charset="0"/>
              </a:rPr>
              <a:t>Chrzest Święty – 20.06.1920 r.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700213"/>
            <a:ext cx="453707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1800">
                <a:latin typeface="Bookman Old Style" pitchFamily="18" charset="0"/>
              </a:rPr>
              <a:t>	</a:t>
            </a:r>
            <a:r>
              <a:rPr lang="pl-PL" sz="2400">
                <a:latin typeface="Bookman Old Style" pitchFamily="18" charset="0"/>
              </a:rPr>
              <a:t>"Kiedy patrzę wstecz, widzę, jak droga mojego życia poprzez środowisko tutejsze, poprzez parafię, poprzez moją rodzinę, prowadzi mnie do jednego miejsca, </a:t>
            </a:r>
            <a:r>
              <a:rPr lang="pl-PL" sz="2400" u="sng">
                <a:latin typeface="Bookman Old Style" pitchFamily="18" charset="0"/>
              </a:rPr>
              <a:t>do chrzcielnicy w wadowickim kościele parafialnym</a:t>
            </a:r>
            <a:r>
              <a:rPr lang="pl-PL" sz="2400">
                <a:latin typeface="Bookman Old Style" pitchFamily="18" charset="0"/>
              </a:rPr>
              <a:t>. Przy tej chrzcielnicy zostałem przyjęty do łaski Bożego Synostwa i wiary Odkupiciela mojego, do wspólnoty Jego Kościoła (...). „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412875"/>
            <a:ext cx="3519488" cy="4887913"/>
          </a:xfrm>
          <a:noFill/>
        </p:spPr>
      </p:pic>
      <p:sp>
        <p:nvSpPr>
          <p:cNvPr id="15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7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W tym domu mieszkał Karol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341438"/>
            <a:ext cx="3860800" cy="5040312"/>
          </a:xfrm>
        </p:spPr>
      </p:pic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/>
              <a:t>	</a:t>
            </a:r>
          </a:p>
          <a:p>
            <a:pPr eaLnBrk="1" hangingPunct="1">
              <a:buFontTx/>
              <a:buNone/>
            </a:pPr>
            <a:endParaRPr lang="pl-PL"/>
          </a:p>
          <a:p>
            <a:pPr eaLnBrk="1" hangingPunct="1">
              <a:buFontTx/>
              <a:buNone/>
            </a:pPr>
            <a:r>
              <a:rPr lang="pl-PL"/>
              <a:t>	Dom rodzinny Karola Wojtyły. Obecnie muzeum, Wadowice,            ul. Kościelna 7. </a:t>
            </a:r>
          </a:p>
        </p:txBody>
      </p:sp>
      <p:sp>
        <p:nvSpPr>
          <p:cNvPr id="61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5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51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52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/>
            <a:r>
              <a:rPr lang="pl-PL"/>
              <a:t>      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43188"/>
            <a:ext cx="4895850" cy="3619500"/>
          </a:xfr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4041" t="3432" r="4311" b="2452"/>
          <a:stretch>
            <a:fillRect/>
          </a:stretch>
        </p:blipFill>
        <p:spPr bwMode="auto">
          <a:xfrm>
            <a:off x="5429256" y="2285992"/>
            <a:ext cx="324008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76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85786" y="428604"/>
            <a:ext cx="7188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/>
              <a:t>Obecnie w rodzinnym domu </a:t>
            </a:r>
          </a:p>
          <a:p>
            <a:r>
              <a:rPr lang="pl-PL" sz="4000"/>
              <a:t>papieża znajduje się muzeum poświęcone jego życiu.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480"/>
              <a:t>Rodzice papieża: Karol i Emilia </a:t>
            </a:r>
            <a:br>
              <a:rPr lang="pl-PL" sz="3480"/>
            </a:br>
            <a:r>
              <a:rPr lang="pl-PL" sz="3480"/>
              <a:t>z  Edmundem.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484313"/>
            <a:ext cx="3559175" cy="4745037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557338"/>
            <a:ext cx="43561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971550" y="5373688"/>
            <a:ext cx="3600450" cy="1223962"/>
          </a:xfrm>
          <a:prstGeom prst="rightArrow">
            <a:avLst>
              <a:gd name="adj1" fmla="val 50000"/>
              <a:gd name="adj2" fmla="val 735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42988" y="566102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Pomnik rodziców Karola w Częstochowie</a:t>
            </a:r>
          </a:p>
        </p:txBody>
      </p:sp>
      <p:sp>
        <p:nvSpPr>
          <p:cNvPr id="922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2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25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2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35488" y="1428750"/>
            <a:ext cx="4608512" cy="427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400">
                <a:latin typeface="Tempus Sans ITC" pitchFamily="82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pl-PL" sz="2400">
                <a:latin typeface="Bookman Old Style" pitchFamily="18" charset="0"/>
              </a:rPr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pl-PL"/>
              <a:t>Rodzice na zdjęciu ślubnym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85918" y="1428736"/>
            <a:ext cx="4572032" cy="5143536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pl-PL" sz="4000" b="1">
                <a:latin typeface="Bookman Old Style" pitchFamily="18" charset="0"/>
              </a:rPr>
              <a:t>Rodzina Wojtyłów</a:t>
            </a:r>
          </a:p>
        </p:txBody>
      </p:sp>
      <p:grpSp>
        <p:nvGrpSpPr>
          <p:cNvPr id="2" name="Organization Chart 3">
            <a:extLst>
              <a:ext uri="{FF2B5EF4-FFF2-40B4-BE49-F238E27FC236}">
                <a16:creationId xmlns:a16="http://schemas.microsoft.com/office/drawing/2014/main" id="{99943E88-B473-4B4B-B9D7-F56474A0AD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601" y="1500171"/>
            <a:ext cx="8231040" cy="4525960"/>
            <a:chOff x="1134" y="1272"/>
            <a:chExt cx="2880" cy="1152"/>
          </a:xfrm>
        </p:grpSpPr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id="{5ACE73C1-C8A3-4065-A753-05204E9BA53C}"/>
                </a:ext>
              </a:extLst>
            </p:cNvPr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>
              <a:off x="3511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id="{52E2BF04-468A-4E69-9CDD-6F7C817750C5}"/>
                </a:ext>
              </a:extLst>
            </p:cNvPr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2503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id="{D58C2E8D-FF45-449B-B9AC-B9F8596FF546}"/>
                </a:ext>
              </a:extLst>
            </p:cNvPr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495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>
              <a:extLst>
                <a:ext uri="{FF2B5EF4-FFF2-40B4-BE49-F238E27FC236}">
                  <a16:creationId xmlns:a16="http://schemas.microsoft.com/office/drawing/2014/main" id="{2DC4BB9D-330B-49B8-9BB6-A28524E9F6C1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2022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>
              <a:extLst>
                <a:ext uri="{FF2B5EF4-FFF2-40B4-BE49-F238E27FC236}">
                  <a16:creationId xmlns:a16="http://schemas.microsoft.com/office/drawing/2014/main" id="{CE634C35-5051-47C4-A7C5-A3C98F876D18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>
              <a:extLst>
                <a:ext uri="{FF2B5EF4-FFF2-40B4-BE49-F238E27FC236}">
                  <a16:creationId xmlns:a16="http://schemas.microsoft.com/office/drawing/2014/main" id="{72D9AF3F-9C3C-48A6-80AF-E6B806A7496D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998" y="1128"/>
              <a:ext cx="144" cy="1008"/>
            </a:xfrm>
            <a:prstGeom prst="bentConnector3">
              <a:avLst>
                <a:gd name="adj1" fmla="val 2022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4">
              <a:extLst>
                <a:ext uri="{FF2B5EF4-FFF2-40B4-BE49-F238E27FC236}">
                  <a16:creationId xmlns:a16="http://schemas.microsoft.com/office/drawing/2014/main" id="{D6FDB306-73CC-467F-ADD8-F41FE9DF9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kumimoji="0" lang="pl-PL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Karol </a:t>
              </a:r>
              <a:r>
                <a:rPr kumimoji="0" lang="pl-PL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(senior)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Emilia</a:t>
              </a:r>
            </a:p>
          </p:txBody>
        </p:sp>
        <p:sp>
          <p:nvSpPr>
            <p:cNvPr id="4" name="_s1035">
              <a:extLst>
                <a:ext uri="{FF2B5EF4-FFF2-40B4-BE49-F238E27FC236}">
                  <a16:creationId xmlns:a16="http://schemas.microsoft.com/office/drawing/2014/main" id="{28A7F915-77BD-413D-855F-1D6FC3C3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Edmund</a:t>
              </a:r>
            </a:p>
          </p:txBody>
        </p:sp>
        <p:sp>
          <p:nvSpPr>
            <p:cNvPr id="5" name="_s1036">
              <a:extLst>
                <a:ext uri="{FF2B5EF4-FFF2-40B4-BE49-F238E27FC236}">
                  <a16:creationId xmlns:a16="http://schemas.microsoft.com/office/drawing/2014/main" id="{CEF0E4B6-53BF-4725-91B8-E389D171E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Karol Józef</a:t>
              </a:r>
            </a:p>
          </p:txBody>
        </p:sp>
        <p:sp>
          <p:nvSpPr>
            <p:cNvPr id="6" name="_s1037">
              <a:extLst>
                <a:ext uri="{FF2B5EF4-FFF2-40B4-BE49-F238E27FC236}">
                  <a16:creationId xmlns:a16="http://schemas.microsoft.com/office/drawing/2014/main" id="{92D14F43-7C1C-4130-BDD6-32D572EF8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Siostra </a:t>
              </a:r>
            </a:p>
          </p:txBody>
        </p:sp>
        <p:sp>
          <p:nvSpPr>
            <p:cNvPr id="7" name="_s1038">
              <a:extLst>
                <a:ext uri="{FF2B5EF4-FFF2-40B4-BE49-F238E27FC236}">
                  <a16:creationId xmlns:a16="http://schemas.microsoft.com/office/drawing/2014/main" id="{F9FADDEF-9B03-4ED3-93F9-23402C87A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ur. 28.08.1906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zm. 5.12.1932 </a:t>
              </a:r>
            </a:p>
          </p:txBody>
        </p:sp>
        <p:sp>
          <p:nvSpPr>
            <p:cNvPr id="8" name="_s1039">
              <a:extLst>
                <a:ext uri="{FF2B5EF4-FFF2-40B4-BE49-F238E27FC236}">
                  <a16:creationId xmlns:a16="http://schemas.microsoft.com/office/drawing/2014/main" id="{73974CBA-29D7-40CA-8127-EE37B4264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ur. 18.05.1920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zm. 02.04.2005 </a:t>
              </a:r>
            </a:p>
          </p:txBody>
        </p:sp>
        <p:sp>
          <p:nvSpPr>
            <p:cNvPr id="9" name="_s1040">
              <a:extLst>
                <a:ext uri="{FF2B5EF4-FFF2-40B4-BE49-F238E27FC236}">
                  <a16:creationId xmlns:a16="http://schemas.microsoft.com/office/drawing/2014/main" id="{C5E8F27C-670D-4970-8F02-F5E2E2E4C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zmarła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 wieku niemowlęcym,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[nie ma bliższych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en-US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wiadomości].</a:t>
              </a:r>
              <a:r>
                <a:rPr kumimoji="0" lang="pl-PL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Organization Chart 3">
            <a:extLst>
              <a:ext uri="{FF2B5EF4-FFF2-40B4-BE49-F238E27FC236}">
                <a16:creationId xmlns:a16="http://schemas.microsoft.com/office/drawing/2014/main" id="{69EA2D8D-AC53-433C-A49B-778474AA01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034" y="1500174"/>
            <a:ext cx="8229600" cy="4525963"/>
            <a:chOff x="1134" y="1272"/>
            <a:chExt cx="2880" cy="1152"/>
          </a:xfrm>
        </p:grpSpPr>
        <p:cxnSp>
          <p:nvCxnSpPr>
            <p:cNvPr id="11" name="_s1028">
              <a:extLst>
                <a:ext uri="{FF2B5EF4-FFF2-40B4-BE49-F238E27FC236}">
                  <a16:creationId xmlns:a16="http://schemas.microsoft.com/office/drawing/2014/main" id="{67C31431-BE2A-4FD7-84DC-3D791F145CE3}"/>
                </a:ext>
              </a:extLst>
            </p:cNvPr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16200000">
              <a:off x="3511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1029">
              <a:extLst>
                <a:ext uri="{FF2B5EF4-FFF2-40B4-BE49-F238E27FC236}">
                  <a16:creationId xmlns:a16="http://schemas.microsoft.com/office/drawing/2014/main" id="{2B087450-372D-4730-83F9-E3FA38A5B482}"/>
                </a:ext>
              </a:extLst>
            </p:cNvPr>
            <p:cNvCxnSpPr>
              <a:cxnSpLocks noChangeShapeType="1"/>
              <a:stCxn id="22" idx="0"/>
              <a:endCxn id="19" idx="2"/>
            </p:cNvCxnSpPr>
            <p:nvPr/>
          </p:nvCxnSpPr>
          <p:spPr bwMode="auto">
            <a:xfrm rot="16200000">
              <a:off x="2503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_s1030">
              <a:extLst>
                <a:ext uri="{FF2B5EF4-FFF2-40B4-BE49-F238E27FC236}">
                  <a16:creationId xmlns:a16="http://schemas.microsoft.com/office/drawing/2014/main" id="{DC006076-2DDA-476C-A4F4-96B274655D87}"/>
                </a:ext>
              </a:extLst>
            </p:cNvPr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16200000">
              <a:off x="1495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_s1031">
              <a:extLst>
                <a:ext uri="{FF2B5EF4-FFF2-40B4-BE49-F238E27FC236}">
                  <a16:creationId xmlns:a16="http://schemas.microsoft.com/office/drawing/2014/main" id="{9D695FE3-694B-4290-B07B-9C3C651C96ED}"/>
                </a:ext>
              </a:extLst>
            </p:cNvPr>
            <p:cNvCxnSpPr>
              <a:cxnSpLocks noChangeShapeType="1"/>
              <a:stCxn id="20" idx="0"/>
              <a:endCxn id="17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2022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_s1032">
              <a:extLst>
                <a:ext uri="{FF2B5EF4-FFF2-40B4-BE49-F238E27FC236}">
                  <a16:creationId xmlns:a16="http://schemas.microsoft.com/office/drawing/2014/main" id="{7825BAC2-B33D-4A8A-9F31-9DF4D304B84B}"/>
                </a:ext>
              </a:extLst>
            </p:cNvPr>
            <p:cNvCxnSpPr>
              <a:cxnSpLocks noChangeShapeType="1"/>
              <a:stCxn id="19" idx="0"/>
              <a:endCxn id="17" idx="2"/>
            </p:cNvCxnSpPr>
            <p:nvPr/>
          </p:nvCxnSpPr>
          <p:spPr bwMode="auto">
            <a:xfrm rot="162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_s1033">
              <a:extLst>
                <a:ext uri="{FF2B5EF4-FFF2-40B4-BE49-F238E27FC236}">
                  <a16:creationId xmlns:a16="http://schemas.microsoft.com/office/drawing/2014/main" id="{2DE5F983-7F5A-4F83-8E3A-9AA90682302E}"/>
                </a:ext>
              </a:extLst>
            </p:cNvPr>
            <p:cNvCxnSpPr>
              <a:cxnSpLocks noChangeShapeType="1"/>
              <a:stCxn id="18" idx="0"/>
              <a:endCxn id="17" idx="2"/>
            </p:cNvCxnSpPr>
            <p:nvPr/>
          </p:nvCxnSpPr>
          <p:spPr bwMode="auto">
            <a:xfrm rot="16200000">
              <a:off x="1998" y="1128"/>
              <a:ext cx="144" cy="1008"/>
            </a:xfrm>
            <a:prstGeom prst="bentConnector3">
              <a:avLst>
                <a:gd name="adj1" fmla="val 2022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_s1034">
              <a:extLst>
                <a:ext uri="{FF2B5EF4-FFF2-40B4-BE49-F238E27FC236}">
                  <a16:creationId xmlns:a16="http://schemas.microsoft.com/office/drawing/2014/main" id="{525E8E71-71D5-4613-A26F-057B7A70B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kumimoji="0" lang="pl-PL" altLang="pl-PL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Karol </a:t>
              </a:r>
              <a:r>
                <a:rPr kumimoji="0" lang="pl-PL" altLang="pl-PL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(senior)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Emilia</a:t>
              </a:r>
            </a:p>
          </p:txBody>
        </p:sp>
        <p:sp>
          <p:nvSpPr>
            <p:cNvPr id="18" name="_s1035">
              <a:extLst>
                <a:ext uri="{FF2B5EF4-FFF2-40B4-BE49-F238E27FC236}">
                  <a16:creationId xmlns:a16="http://schemas.microsoft.com/office/drawing/2014/main" id="{EE142A07-CFE2-4C86-BA8D-64EB32DDC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Edmund</a:t>
              </a:r>
            </a:p>
          </p:txBody>
        </p:sp>
        <p:sp>
          <p:nvSpPr>
            <p:cNvPr id="19" name="_s1036">
              <a:extLst>
                <a:ext uri="{FF2B5EF4-FFF2-40B4-BE49-F238E27FC236}">
                  <a16:creationId xmlns:a16="http://schemas.microsoft.com/office/drawing/2014/main" id="{1B88A8E7-B70D-45EA-9247-CD96F9DD4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Karol Józef</a:t>
              </a:r>
            </a:p>
          </p:txBody>
        </p:sp>
        <p:sp>
          <p:nvSpPr>
            <p:cNvPr id="20" name="_s1037">
              <a:extLst>
                <a:ext uri="{FF2B5EF4-FFF2-40B4-BE49-F238E27FC236}">
                  <a16:creationId xmlns:a16="http://schemas.microsoft.com/office/drawing/2014/main" id="{DC284E71-750B-40FB-B83B-13234B70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Siostra </a:t>
              </a:r>
            </a:p>
          </p:txBody>
        </p:sp>
        <p:sp>
          <p:nvSpPr>
            <p:cNvPr id="21" name="_s1038">
              <a:extLst>
                <a:ext uri="{FF2B5EF4-FFF2-40B4-BE49-F238E27FC236}">
                  <a16:creationId xmlns:a16="http://schemas.microsoft.com/office/drawing/2014/main" id="{E6F13DF7-A59F-46C2-B53D-AFCF202C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ur. 28.08.1906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zm. 5.12.1932 </a:t>
              </a:r>
            </a:p>
          </p:txBody>
        </p:sp>
        <p:sp>
          <p:nvSpPr>
            <p:cNvPr id="22" name="_s1039">
              <a:extLst>
                <a:ext uri="{FF2B5EF4-FFF2-40B4-BE49-F238E27FC236}">
                  <a16:creationId xmlns:a16="http://schemas.microsoft.com/office/drawing/2014/main" id="{F12767C0-92CD-42B3-8B1F-D33A10E53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ur. 18.05.1920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zm. 02.04.2005 </a:t>
              </a:r>
            </a:p>
          </p:txBody>
        </p:sp>
        <p:sp>
          <p:nvSpPr>
            <p:cNvPr id="23" name="_s1040">
              <a:extLst>
                <a:ext uri="{FF2B5EF4-FFF2-40B4-BE49-F238E27FC236}">
                  <a16:creationId xmlns:a16="http://schemas.microsoft.com/office/drawing/2014/main" id="{B74502CD-462E-489E-B6D9-88FC4DF8E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zmarła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 wieku niemowlęcym,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[nie ma bliższych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wiadomości].</a:t>
              </a:r>
              <a:r>
                <a:rPr kumimoji="0" lang="pl-PL" altLang="pl-PL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043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360363" cy="360363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4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360362" cy="360363"/>
          </a:xfrm>
          <a:prstGeom prst="actionButtonBackPreviou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" name="AutoShape 2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End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" name="AutoShape 2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308725"/>
            <a:ext cx="358775" cy="360363"/>
          </a:xfrm>
          <a:prstGeom prst="actionButtonBeginning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F708C80B8B534488B842EB68A0E456" ma:contentTypeVersion="5" ma:contentTypeDescription="Utwórz nowy dokument." ma:contentTypeScope="" ma:versionID="7c76622931967c9e16b1ff94c02cd13c">
  <xsd:schema xmlns:xsd="http://www.w3.org/2001/XMLSchema" xmlns:xs="http://www.w3.org/2001/XMLSchema" xmlns:p="http://schemas.microsoft.com/office/2006/metadata/properties" xmlns:ns2="b58caa90-2fae-408a-abba-ca1c46e098ce" targetNamespace="http://schemas.microsoft.com/office/2006/metadata/properties" ma:root="true" ma:fieldsID="eb8f38486a87d0ff76afcc9d481d5ef5" ns2:_="">
    <xsd:import namespace="b58caa90-2fae-408a-abba-ca1c46e098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caa90-2fae-408a-abba-ca1c46e09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0D1932-3510-4541-84F6-96540B1313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7E5642-DADA-4BEB-8B73-FBC095A67D18}">
  <ds:schemaRefs>
    <ds:schemaRef ds:uri="b58caa90-2fae-408a-abba-ca1c46e098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4353C7-9E23-43EA-A791-7C8C18C0DB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36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Projekt domyślny</vt:lpstr>
      <vt:lpstr>Święty Jan Paweł II 18.05.1920 – 02.04.2005</vt:lpstr>
      <vt:lpstr>MŁODOŚĆ …</vt:lpstr>
      <vt:lpstr>Wadowice</vt:lpstr>
      <vt:lpstr>Chrzest Święty – 20.06.1920 r.</vt:lpstr>
      <vt:lpstr>W tym domu mieszkał Karol</vt:lpstr>
      <vt:lpstr>       </vt:lpstr>
      <vt:lpstr>Rodzice papieża: Karol i Emilia  z  Edmundem.</vt:lpstr>
      <vt:lpstr>Rodzice na zdjęciu ślubnym</vt:lpstr>
      <vt:lpstr>Rodzina Wojtyłów</vt:lpstr>
      <vt:lpstr>Mama  i mały Karolek</vt:lpstr>
      <vt:lpstr>    Mały Karolek          ”Lolek” </vt:lpstr>
      <vt:lpstr>Emilii matce mojej</vt:lpstr>
      <vt:lpstr>Tata Karola Wojtyły (porucznik Wojska Polskiego) miał także na imię Karol. </vt:lpstr>
      <vt:lpstr>Przyszły papież ze swoim tatą</vt:lpstr>
      <vt:lpstr>I Komunia Święta Karola</vt:lpstr>
      <vt:lpstr>Edmund brat papieża</vt:lpstr>
      <vt:lpstr>Edmund </vt:lpstr>
      <vt:lpstr>                 Szkoła </vt:lpstr>
      <vt:lpstr>PowerPoint Presentation</vt:lpstr>
      <vt:lpstr>PowerPoint Presentation</vt:lpstr>
      <vt:lpstr>W szkole Karol uczył się świetnie...                                        Był bardzo dobry zwłaszcza z języków obcych.                                               Nigdy nie ściągał i nie lubił jak inni chcieli od niego ściągać.</vt:lpstr>
      <vt:lpstr>PowerPoint Presentation</vt:lpstr>
      <vt:lpstr>PowerPoint Presentation</vt:lpstr>
      <vt:lpstr>Czas studiów i wojny</vt:lpstr>
      <vt:lpstr>PowerPoint Presentation</vt:lpstr>
      <vt:lpstr>PowerPoint Presentation</vt:lpstr>
      <vt:lpstr>PowerPoint Presentation</vt:lpstr>
      <vt:lpstr>PIERWSZY PAPIEŻ POLAK</vt:lpstr>
      <vt:lpstr>PowerPoint Presentation</vt:lpstr>
      <vt:lpstr>Kochał życie!</vt:lpstr>
      <vt:lpstr>PowerPoint Presentation</vt:lpstr>
      <vt:lpstr>PowerPoint Presentation</vt:lpstr>
      <vt:lpstr>Ojciec Święty Jan Paweł II   nie bał się bronić praw człowieka,  z odwagą głosił Ewangelię i wskazywał wszystkim ludziom drogę do świętości </vt:lpstr>
      <vt:lpstr> OJCIEC ŚWIĘTY JAN PAWEŁ II zawsze oddany Bogu w modlitwie </vt:lpstr>
      <vt:lpstr>     </vt:lpstr>
      <vt:lpstr>PowerPoint Presentation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MŁODOŚĆ  KAROLA WOJTYŁY</dc:title>
  <dc:creator>KTM racer</dc:creator>
  <cp:revision>1</cp:revision>
  <dcterms:created xsi:type="dcterms:W3CDTF">2006-10-11T17:14:52Z</dcterms:created>
  <dcterms:modified xsi:type="dcterms:W3CDTF">2020-05-15T09:00:24Z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0x010100A3F708C80B8B534488B842EB68A0E456</vt:lpwstr>
  </property>
</Properties>
</file>