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15309E4-59D3-4C9A-B041-660960332767}" type="datetimeFigureOut">
              <a:rPr lang="sk-SK" smtClean="0"/>
              <a:t>10. 3. 2017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3319DD-A556-400E-BDFB-687957E70FF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o.lead1.eu/index.php?include=nutricnehodnoty" TargetMode="External"/><Relationship Id="rId2" Type="http://schemas.openxmlformats.org/officeDocument/2006/relationships/hyperlink" Target="http://www.nutricni-poradce.eu/nutricni-poradna/sestaveni-stravovaciho-rezimu/energeticke-tabulky-potravi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II. ŠA</a:t>
            </a:r>
          </a:p>
          <a:p>
            <a:r>
              <a:rPr lang="sk-SK" smtClean="0"/>
              <a:t>VI.  </a:t>
            </a:r>
            <a:r>
              <a:rPr lang="sk-SK" dirty="0" smtClean="0"/>
              <a:t>OA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Výživa v športe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098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Nazýva sa </a:t>
            </a:r>
            <a:r>
              <a:rPr lang="sk-SK" sz="3200" dirty="0" err="1" smtClean="0"/>
              <a:t>nízkokalorická</a:t>
            </a:r>
            <a:r>
              <a:rPr lang="sk-SK" sz="3200" dirty="0" smtClean="0"/>
              <a:t> – športová gymnastika, skoky do vody, šerm</a:t>
            </a:r>
            <a:endParaRPr lang="sk-SK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Skupina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758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Aminokyseliny</a:t>
            </a:r>
          </a:p>
          <a:p>
            <a:r>
              <a:rPr lang="sk-SK" dirty="0" smtClean="0"/>
              <a:t>Aeróbny výkon</a:t>
            </a:r>
          </a:p>
          <a:p>
            <a:r>
              <a:rPr lang="sk-SK" dirty="0" smtClean="0"/>
              <a:t>Anaeróbny výkon</a:t>
            </a:r>
          </a:p>
          <a:p>
            <a:r>
              <a:rPr lang="sk-SK" dirty="0" err="1" smtClean="0"/>
              <a:t>Antioxidant</a:t>
            </a:r>
            <a:endParaRPr lang="sk-SK" dirty="0" smtClean="0"/>
          </a:p>
          <a:p>
            <a:r>
              <a:rPr lang="sk-SK" dirty="0" smtClean="0"/>
              <a:t>Bazálny metabolizmus</a:t>
            </a:r>
          </a:p>
          <a:p>
            <a:r>
              <a:rPr lang="sk-SK" dirty="0" smtClean="0"/>
              <a:t>Glykogén</a:t>
            </a:r>
          </a:p>
          <a:p>
            <a:r>
              <a:rPr lang="sk-SK" dirty="0" smtClean="0"/>
              <a:t>BMI</a:t>
            </a:r>
          </a:p>
          <a:p>
            <a:r>
              <a:rPr lang="sk-SK" dirty="0" err="1" smtClean="0"/>
              <a:t>Kaliper</a:t>
            </a:r>
            <a:endParaRPr lang="sk-SK" dirty="0" smtClean="0"/>
          </a:p>
          <a:p>
            <a:r>
              <a:rPr lang="sk-SK" dirty="0" smtClean="0"/>
              <a:t>Cholesterol</a:t>
            </a:r>
          </a:p>
          <a:p>
            <a:r>
              <a:rPr lang="sk-SK" dirty="0" smtClean="0"/>
              <a:t>Omega 3 rybí tuk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Karnitín</a:t>
            </a:r>
            <a:endParaRPr lang="sk-SK" dirty="0" smtClean="0"/>
          </a:p>
          <a:p>
            <a:r>
              <a:rPr lang="sk-SK" dirty="0" err="1" smtClean="0"/>
              <a:t>Koenzým</a:t>
            </a:r>
            <a:endParaRPr lang="sk-SK" dirty="0" smtClean="0"/>
          </a:p>
          <a:p>
            <a:r>
              <a:rPr lang="sk-SK" dirty="0" err="1" smtClean="0"/>
              <a:t>Kasein</a:t>
            </a:r>
            <a:endParaRPr lang="sk-SK" dirty="0" smtClean="0"/>
          </a:p>
          <a:p>
            <a:r>
              <a:rPr lang="sk-SK" dirty="0" err="1" smtClean="0"/>
              <a:t>Kofein</a:t>
            </a:r>
            <a:endParaRPr lang="sk-SK" dirty="0" smtClean="0"/>
          </a:p>
          <a:p>
            <a:r>
              <a:rPr lang="sk-SK" dirty="0" err="1" smtClean="0"/>
              <a:t>Laktát</a:t>
            </a:r>
            <a:endParaRPr lang="sk-SK" dirty="0" smtClean="0"/>
          </a:p>
          <a:p>
            <a:r>
              <a:rPr lang="sk-SK" dirty="0" err="1" smtClean="0"/>
              <a:t>Leucín</a:t>
            </a:r>
            <a:endParaRPr lang="sk-SK" dirty="0" smtClean="0"/>
          </a:p>
          <a:p>
            <a:r>
              <a:rPr lang="sk-SK" dirty="0" err="1" smtClean="0"/>
              <a:t>Iontový</a:t>
            </a:r>
            <a:r>
              <a:rPr lang="sk-SK" dirty="0" smtClean="0"/>
              <a:t> nápoj</a:t>
            </a:r>
          </a:p>
          <a:p>
            <a:r>
              <a:rPr lang="sk-SK" dirty="0" err="1" smtClean="0"/>
              <a:t>Kreazín</a:t>
            </a:r>
            <a:endParaRPr lang="sk-SK" dirty="0" smtClean="0"/>
          </a:p>
          <a:p>
            <a:r>
              <a:rPr lang="sk-SK" dirty="0" smtClean="0"/>
              <a:t>Srvátka</a:t>
            </a:r>
          </a:p>
          <a:p>
            <a:r>
              <a:rPr lang="sk-SK" dirty="0" smtClean="0"/>
              <a:t>hemoglobín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Vysvetli pojmy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437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67544" y="548680"/>
            <a:ext cx="7038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Bilancia </a:t>
            </a:r>
            <a:r>
              <a:rPr lang="sk-SK" b="1" dirty="0" smtClean="0"/>
              <a:t> živín </a:t>
            </a:r>
            <a:endParaRPr lang="sk-SK" dirty="0"/>
          </a:p>
          <a:p>
            <a:r>
              <a:rPr lang="sk-SK" dirty="0"/>
              <a:t>Denný príjem mladého </a:t>
            </a:r>
            <a:r>
              <a:rPr lang="sk-SK" dirty="0" smtClean="0"/>
              <a:t>futbalistu, hokejistu..... Cca</a:t>
            </a:r>
          </a:p>
          <a:p>
            <a:endParaRPr lang="sk-SK" dirty="0"/>
          </a:p>
          <a:p>
            <a:r>
              <a:rPr lang="sk-SK" dirty="0"/>
              <a:t>60-70% Sacharidy </a:t>
            </a:r>
          </a:p>
          <a:p>
            <a:r>
              <a:rPr lang="sk-SK" dirty="0"/>
              <a:t>10-20% Tuky </a:t>
            </a:r>
          </a:p>
          <a:p>
            <a:r>
              <a:rPr lang="sk-SK" dirty="0"/>
              <a:t>15-20% Bielkoviny </a:t>
            </a:r>
          </a:p>
          <a:p>
            <a:r>
              <a:rPr lang="sk-SK" dirty="0"/>
              <a:t>4-5 l Voda </a:t>
            </a:r>
          </a:p>
          <a:p>
            <a:r>
              <a:rPr lang="sk-SK" dirty="0"/>
              <a:t>Vitamíny a minerály </a:t>
            </a:r>
            <a:endParaRPr lang="sk-SK" dirty="0" smtClean="0"/>
          </a:p>
          <a:p>
            <a:endParaRPr lang="sk-SK" dirty="0"/>
          </a:p>
          <a:p>
            <a:r>
              <a:rPr lang="sk-SK" b="1" dirty="0"/>
              <a:t>Trend: 50% tréning - 50% </a:t>
            </a:r>
            <a:r>
              <a:rPr lang="sk-SK" b="1" dirty="0" smtClean="0"/>
              <a:t>životospráva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0294"/>
            <a:ext cx="5040560" cy="337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82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39552" y="33265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Frekvencia príjmu potravy </a:t>
            </a:r>
            <a:endParaRPr lang="sk-SK" b="1" dirty="0" smtClean="0"/>
          </a:p>
          <a:p>
            <a:endParaRPr lang="sk-SK" dirty="0"/>
          </a:p>
          <a:p>
            <a:r>
              <a:rPr lang="sk-SK" dirty="0"/>
              <a:t>Patrí k zabúdaným charakteristikám </a:t>
            </a:r>
            <a:r>
              <a:rPr lang="sk-SK" dirty="0" smtClean="0"/>
              <a:t>výživy </a:t>
            </a:r>
            <a:r>
              <a:rPr lang="sk-SK" dirty="0"/>
              <a:t>a pozornosť sa väčšinou zameriava len na kvantitatívne ukazovatele. </a:t>
            </a:r>
            <a:endParaRPr lang="sk-SK" dirty="0" smtClean="0"/>
          </a:p>
          <a:p>
            <a:endParaRPr lang="sk-SK" dirty="0"/>
          </a:p>
          <a:p>
            <a:r>
              <a:rPr lang="sk-SK" b="1" dirty="0"/>
              <a:t>Rozdelenie do 5-6 dávok </a:t>
            </a:r>
            <a:endParaRPr lang="sk-SK" dirty="0"/>
          </a:p>
          <a:p>
            <a:r>
              <a:rPr lang="sk-SK" dirty="0"/>
              <a:t>(raňajky 30%, desiata 10%, Obed 20%, </a:t>
            </a:r>
            <a:r>
              <a:rPr lang="sk-SK" dirty="0" err="1"/>
              <a:t>Snack</a:t>
            </a:r>
            <a:r>
              <a:rPr lang="sk-SK" dirty="0"/>
              <a:t> 10%, večera 20% a druhá večera 10%)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Predstavuje rovnomerný a </a:t>
            </a:r>
            <a:r>
              <a:rPr lang="sk-SK" dirty="0" err="1" smtClean="0"/>
              <a:t>rozlodený</a:t>
            </a:r>
            <a:r>
              <a:rPr lang="sk-SK" dirty="0" smtClean="0"/>
              <a:t> </a:t>
            </a:r>
            <a:r>
              <a:rPr lang="sk-SK" dirty="0"/>
              <a:t>prísun energie čo </a:t>
            </a:r>
            <a:r>
              <a:rPr lang="sk-SK" dirty="0" smtClean="0"/>
              <a:t>umožňuje </a:t>
            </a:r>
            <a:r>
              <a:rPr lang="sk-SK" dirty="0"/>
              <a:t>optimálnu fyzickú výkonnosť počas celého dňa. </a:t>
            </a:r>
          </a:p>
        </p:txBody>
      </p:sp>
    </p:spTree>
    <p:extLst>
      <p:ext uri="{BB962C8B-B14F-4D97-AF65-F5344CB8AC3E}">
        <p14:creationId xmlns:p14="http://schemas.microsoft.com/office/powerpoint/2010/main" val="275891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7504" y="332656"/>
            <a:ext cx="86227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NIEKOĽKO RÁD PRE DODRŢIAVANIE SPRÁVNEJ ŢIVOTOSPRÁVY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Uistite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sa či kombinujete dostatočné veľké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množstvo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produktov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Preferujte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produkty bez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chemických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konzervačných látok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Uprednostňujte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obylniny, ovocie, zeleniu a ryby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Vyvarujte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sa hlboko prepečeným jedlám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Jedlá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pripravované na pare dusením, opekané a upravované -preferujte pred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vyprážaním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Plánujte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čo budete jesť, ale neobmedzujte sa, volte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zdravé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produkty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by ste jedávať 5-6 krát počas dňa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tréningu, alebo zápasu by ste mali postupne zjesť minimálne 300-400 </a:t>
            </a:r>
            <a:r>
              <a:rPr lang="sk-SK" sz="2000" b="1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. ovocia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Ráno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, doobeda a na obed prijímať veľa energie zo sacharidov a ovocia + ľahké mäso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výkone zabezpečiť prísun mäsa, rýb, zeleniny a zemiakov či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ryže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Športovec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večeria 2x. Pred spaním to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môže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byť aj bielkovinový nápoj napr. z tvarohu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noci telo metabolizuje, spracováva a ukladá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potravu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Zo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stravy nahradiť bielu múku (biele pečivo) celozrnným pečivom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Naučte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sa jedávať veľa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ryže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, je ľahká, zdravá a dodá najviac energie zo všetkých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zložených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sacharidov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Večer ryžu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kombinujte s opekanými zemiakmi "pozor: nie varené!"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5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23528" y="6206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PRÍKLAD JEDÁLNIČKA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Raňajky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ovocie, jogurty, syry, vajce na tvrdo,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nutela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, med,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džem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, celozrnne pečivo, puding, ovsená kaša, hrozienka, minerálka,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džús,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čaj 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Desiata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ovocie 300 gramov 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Obed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zeleninová polievka,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ryža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, cestoviny, biele mäso, ryby, kompót, minerálka </a:t>
            </a:r>
          </a:p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Snack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ovocný mix 300 – 400 gramov 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Večera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I. –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steak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- 150 g., opekané zemiaky,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ryža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, listová zelenina, minerálka 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Večera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II. –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nízkotučný tvarohový nápoj 200 ml. s medom, alebo napr. sardinky s listovou zeleninou a celozrnným pečivom </a:t>
            </a:r>
          </a:p>
        </p:txBody>
      </p:sp>
    </p:spTree>
    <p:extLst>
      <p:ext uri="{BB962C8B-B14F-4D97-AF65-F5344CB8AC3E}">
        <p14:creationId xmlns:p14="http://schemas.microsoft.com/office/powerpoint/2010/main" val="63571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Viac </a:t>
            </a:r>
            <a:r>
              <a:rPr lang="sk-SK" b="1" dirty="0"/>
              <a:t>energie pre šport (</a:t>
            </a:r>
            <a:r>
              <a:rPr lang="sk-SK" b="1" dirty="0" err="1"/>
              <a:t>závodenie</a:t>
            </a:r>
            <a:r>
              <a:rPr lang="sk-SK" b="1" dirty="0"/>
              <a:t>), život i zábavu. Ale ako siahnuť </a:t>
            </a:r>
            <a:r>
              <a:rPr lang="sk-SK" b="1" dirty="0" smtClean="0"/>
              <a:t>na</a:t>
            </a:r>
            <a:r>
              <a:rPr lang="sk-SK" dirty="0"/>
              <a:t> </a:t>
            </a:r>
            <a:r>
              <a:rPr lang="sk-SK" b="1" dirty="0" smtClean="0"/>
              <a:t>dno </a:t>
            </a:r>
            <a:r>
              <a:rPr lang="sk-SK" b="1" dirty="0"/>
              <a:t>svojich síl tak, aby podávali maximálny výkon v správny čas? </a:t>
            </a:r>
            <a:endParaRPr lang="sk-SK" b="1" dirty="0" smtClean="0"/>
          </a:p>
          <a:p>
            <a:r>
              <a:rPr lang="sk-SK" b="1" dirty="0" smtClean="0"/>
              <a:t>Ako</a:t>
            </a:r>
            <a:r>
              <a:rPr lang="sk-SK" dirty="0"/>
              <a:t> </a:t>
            </a:r>
            <a:r>
              <a:rPr lang="sk-SK" b="1" dirty="0" smtClean="0"/>
              <a:t>dostať </a:t>
            </a:r>
            <a:r>
              <a:rPr lang="sk-SK" b="1" dirty="0"/>
              <a:t>do svojich svalov a šliach viac výkonu (energie) a prekonať </a:t>
            </a:r>
            <a:r>
              <a:rPr lang="sk-SK" b="1" dirty="0" smtClean="0"/>
              <a:t>najprv</a:t>
            </a:r>
            <a:r>
              <a:rPr lang="sk-SK" dirty="0"/>
              <a:t> </a:t>
            </a:r>
            <a:r>
              <a:rPr lang="sk-SK" b="1" dirty="0" smtClean="0"/>
              <a:t>seba </a:t>
            </a:r>
            <a:r>
              <a:rPr lang="sk-SK" b="1" dirty="0"/>
              <a:t>a možno aj súperov? </a:t>
            </a:r>
            <a:endParaRPr lang="sk-SK" b="1" dirty="0" smtClean="0"/>
          </a:p>
          <a:p>
            <a:r>
              <a:rPr lang="sk-SK" b="1" dirty="0" smtClean="0"/>
              <a:t>Ako </a:t>
            </a:r>
            <a:r>
              <a:rPr lang="sk-SK" b="1" dirty="0"/>
              <a:t>trénovať, stravovať sa a žiť, aby úspech </a:t>
            </a:r>
            <a:r>
              <a:rPr lang="sk-SK" b="1" dirty="0" smtClean="0"/>
              <a:t>a</a:t>
            </a:r>
            <a:r>
              <a:rPr lang="sk-SK" dirty="0"/>
              <a:t> </a:t>
            </a:r>
            <a:r>
              <a:rPr lang="sk-SK" b="1" dirty="0" smtClean="0"/>
              <a:t>výsledok </a:t>
            </a:r>
            <a:r>
              <a:rPr lang="sk-SK" b="1" dirty="0"/>
              <a:t>bol priamo úmerný snahe</a:t>
            </a:r>
            <a:r>
              <a:rPr lang="sk-SK" b="1" dirty="0" smtClean="0"/>
              <a:t>?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/>
              <a:t>1. chcem viac sily a rýchlosti (dynamika),</a:t>
            </a:r>
          </a:p>
          <a:p>
            <a:pPr marL="45720" indent="0">
              <a:buNone/>
            </a:pPr>
            <a:r>
              <a:rPr lang="sk-SK" dirty="0"/>
              <a:t>2. chcem viac energie pre svoj výkon,</a:t>
            </a:r>
          </a:p>
          <a:p>
            <a:pPr marL="45720" indent="0">
              <a:buNone/>
            </a:pPr>
            <a:r>
              <a:rPr lang="sk-SK" dirty="0"/>
              <a:t>3. a chcem svoj výkon posunúť na nové maximum.</a:t>
            </a:r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chce a potrebuje každý športovec?</a:t>
            </a:r>
            <a:br>
              <a:rPr lang="sk-SK" dirty="0"/>
            </a:br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5" y="3881938"/>
            <a:ext cx="2592288" cy="297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3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/>
              <a:t>BIELKOVINY</a:t>
            </a:r>
          </a:p>
          <a:p>
            <a:pPr marL="45720" indent="0">
              <a:buNone/>
            </a:pPr>
            <a:r>
              <a:rPr lang="sk-SK" b="1" dirty="0"/>
              <a:t>ČO</a:t>
            </a:r>
            <a:r>
              <a:rPr lang="sk-SK" dirty="0"/>
              <a:t>: bielkoviny (alebo aj proteíny)</a:t>
            </a:r>
          </a:p>
          <a:p>
            <a:pPr marL="45720" indent="0">
              <a:buNone/>
            </a:pPr>
            <a:r>
              <a:rPr lang="sk-SK" b="1" dirty="0"/>
              <a:t>DRUHY</a:t>
            </a:r>
            <a:r>
              <a:rPr lang="sk-SK" dirty="0"/>
              <a:t>: mäso, vajcia, tvaroh, syry, strukoviny, iné</a:t>
            </a:r>
          </a:p>
          <a:p>
            <a:pPr marL="45720" indent="0">
              <a:buNone/>
            </a:pPr>
            <a:r>
              <a:rPr lang="sk-SK" b="1" dirty="0"/>
              <a:t>RÝCHLOSŤ</a:t>
            </a:r>
            <a:r>
              <a:rPr lang="sk-SK" dirty="0"/>
              <a:t>: najrýchlejšie sa do krvi dostanú špeciálne upravené vetvené aminokyseliny</a:t>
            </a:r>
          </a:p>
          <a:p>
            <a:pPr marL="45720" indent="0">
              <a:buNone/>
            </a:pPr>
            <a:r>
              <a:rPr lang="sk-SK" dirty="0"/>
              <a:t>BCAA (</a:t>
            </a:r>
            <a:r>
              <a:rPr lang="sk-SK" dirty="0" err="1"/>
              <a:t>izoleucín</a:t>
            </a:r>
            <a:r>
              <a:rPr lang="sk-SK" dirty="0"/>
              <a:t>, </a:t>
            </a:r>
            <a:r>
              <a:rPr lang="sk-SK" dirty="0" err="1"/>
              <a:t>leucín</a:t>
            </a:r>
            <a:r>
              <a:rPr lang="sk-SK" dirty="0"/>
              <a:t> </a:t>
            </a:r>
            <a:r>
              <a:rPr lang="sk-SK" dirty="0" err="1"/>
              <a:t>valín</a:t>
            </a:r>
            <a:r>
              <a:rPr lang="sk-SK" dirty="0"/>
              <a:t>), najpomalšie tvarohová bielkovina (kazeín)</a:t>
            </a:r>
          </a:p>
          <a:p>
            <a:pPr marL="45720" indent="0">
              <a:buNone/>
            </a:pPr>
            <a:r>
              <a:rPr lang="sk-SK" b="1" dirty="0"/>
              <a:t>ČO ROBIA</a:t>
            </a:r>
            <a:r>
              <a:rPr lang="sk-SK" dirty="0"/>
              <a:t>: pomáhajú regenerovať svalovú hmotu, od ich rýchlosti vstrebania závisí čas </a:t>
            </a:r>
            <a:r>
              <a:rPr lang="sk-SK" dirty="0" smtClean="0"/>
              <a:t>a ideálny </a:t>
            </a:r>
            <a:r>
              <a:rPr lang="sk-SK" dirty="0"/>
              <a:t>spôsob použitia</a:t>
            </a:r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BIELKOVINY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5105400" y="1719263"/>
            <a:ext cx="4038600" cy="4406900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679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k-SK" b="1" dirty="0" smtClean="0"/>
              <a:t>ČO</a:t>
            </a:r>
            <a:r>
              <a:rPr lang="sk-SK" dirty="0"/>
              <a:t>: sacharidy (alebo aj uhľohydráty, či cukry)</a:t>
            </a:r>
          </a:p>
          <a:p>
            <a:pPr marL="45720" indent="0">
              <a:buNone/>
            </a:pPr>
            <a:r>
              <a:rPr lang="sk-SK" b="1" dirty="0"/>
              <a:t>DRUHY: </a:t>
            </a:r>
            <a:r>
              <a:rPr lang="sk-SK" dirty="0"/>
              <a:t>a) a b)</a:t>
            </a:r>
          </a:p>
          <a:p>
            <a:pPr marL="45720" indent="0">
              <a:buNone/>
            </a:pPr>
            <a:r>
              <a:rPr lang="sk-SK" b="1" dirty="0"/>
              <a:t>a) vysoko koncentrované</a:t>
            </a:r>
            <a:r>
              <a:rPr lang="sk-SK" dirty="0"/>
              <a:t>: cereálie, celozrnné produkty, chleby, pečivo, ryža, </a:t>
            </a:r>
            <a:r>
              <a:rPr lang="sk-SK" dirty="0" smtClean="0"/>
              <a:t>zemiaky, cestoviny </a:t>
            </a:r>
            <a:r>
              <a:rPr lang="sk-SK" dirty="0"/>
              <a:t>a iné múčne produkty či iné prílohy (až na malé výnimky akou je napr. krupica, </a:t>
            </a:r>
            <a:r>
              <a:rPr lang="sk-SK" dirty="0" smtClean="0"/>
              <a:t>majú veľmi </a:t>
            </a:r>
            <a:r>
              <a:rPr lang="sk-SK" dirty="0"/>
              <a:t>vysoký glykemický index - GI, krupica má stredný)</a:t>
            </a:r>
          </a:p>
          <a:p>
            <a:pPr marL="45720" indent="0">
              <a:buNone/>
            </a:pPr>
            <a:r>
              <a:rPr lang="sk-SK" b="1" dirty="0"/>
              <a:t>b) nízko koncentrované</a:t>
            </a:r>
            <a:r>
              <a:rPr lang="sk-SK" dirty="0"/>
              <a:t>: zelenina, ovocie (ovocie čím je sladšie </a:t>
            </a:r>
            <a:r>
              <a:rPr lang="sk-SK" dirty="0" smtClean="0"/>
              <a:t>tým obsahuje </a:t>
            </a:r>
            <a:r>
              <a:rPr lang="sk-SK" dirty="0"/>
              <a:t>viac fruktózy </a:t>
            </a:r>
            <a:r>
              <a:rPr lang="sk-SK" dirty="0" smtClean="0"/>
              <a:t>i glukózy </a:t>
            </a:r>
            <a:r>
              <a:rPr lang="sk-SK" dirty="0"/>
              <a:t>a má aj vyšší glykemický index - GI, zelenina má takmer vždy veľmi nízky </a:t>
            </a:r>
            <a:r>
              <a:rPr lang="sk-SK" dirty="0" smtClean="0"/>
              <a:t>glykemický index</a:t>
            </a:r>
            <a:r>
              <a:rPr lang="sk-SK" dirty="0"/>
              <a:t>, mierne vyšší majú napríklad hrach, kukurica a iné)</a:t>
            </a:r>
          </a:p>
          <a:p>
            <a:pPr marL="45720" indent="0">
              <a:buNone/>
            </a:pPr>
            <a:r>
              <a:rPr lang="sk-SK" b="1" dirty="0"/>
              <a:t>RÝCHLOSŤ</a:t>
            </a:r>
            <a:r>
              <a:rPr lang="sk-SK" dirty="0"/>
              <a:t>: relatívne najrýchlejšie sa do krvi dostane </a:t>
            </a:r>
            <a:r>
              <a:rPr lang="sk-SK" dirty="0" smtClean="0"/>
              <a:t>glukóza, najpomalšie </a:t>
            </a:r>
            <a:r>
              <a:rPr lang="sk-SK" dirty="0"/>
              <a:t>vláknina (to </a:t>
            </a:r>
            <a:r>
              <a:rPr lang="sk-SK" dirty="0" smtClean="0"/>
              <a:t>sa nazýva </a:t>
            </a:r>
            <a:r>
              <a:rPr lang="sk-SK" dirty="0"/>
              <a:t>glykemický index potraviny - GI)</a:t>
            </a:r>
          </a:p>
          <a:p>
            <a:pPr marL="45720" indent="0">
              <a:buNone/>
            </a:pPr>
            <a:r>
              <a:rPr lang="sk-SK" b="1" dirty="0"/>
              <a:t>ČO ROBIA</a:t>
            </a:r>
            <a:r>
              <a:rPr lang="sk-SK" dirty="0"/>
              <a:t>: pomáhajú dobíjať zásoby glykogénu (zdroje energie pre pohyb) vo svaloch i </a:t>
            </a:r>
            <a:r>
              <a:rPr lang="sk-SK" dirty="0" smtClean="0"/>
              <a:t>v pečeni</a:t>
            </a:r>
            <a:endParaRPr lang="sk-SK" dirty="0"/>
          </a:p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SACHARIDY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331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/>
              <a:t>TUKY</a:t>
            </a:r>
          </a:p>
          <a:p>
            <a:pPr marL="45720" indent="0">
              <a:buNone/>
            </a:pPr>
            <a:r>
              <a:rPr lang="sk-SK" b="1" dirty="0"/>
              <a:t>ČO</a:t>
            </a:r>
            <a:r>
              <a:rPr lang="sk-SK" dirty="0"/>
              <a:t>: tuky (alebo aj mastné kyseliny)</a:t>
            </a:r>
          </a:p>
          <a:p>
            <a:pPr marL="45720" indent="0">
              <a:buNone/>
            </a:pPr>
            <a:r>
              <a:rPr lang="sk-SK" b="1" dirty="0"/>
              <a:t>DRUHY</a:t>
            </a:r>
            <a:r>
              <a:rPr lang="sk-SK" dirty="0"/>
              <a:t>: rybí tuk, kokosový olej, panenský olivový olej, semená, orechy, sójový lecitín, </a:t>
            </a:r>
            <a:r>
              <a:rPr lang="sk-SK" dirty="0" smtClean="0"/>
              <a:t>obyčajné maslo </a:t>
            </a:r>
            <a:r>
              <a:rPr lang="sk-SK" dirty="0"/>
              <a:t>(uvedený je len výber tých najdôležitejších tukov vo výžive človeka, najdôležitejší z nich </a:t>
            </a:r>
            <a:r>
              <a:rPr lang="sk-SK" dirty="0" smtClean="0"/>
              <a:t>je rybí </a:t>
            </a:r>
            <a:r>
              <a:rPr lang="sk-SK" dirty="0"/>
              <a:t>tuk)</a:t>
            </a:r>
          </a:p>
          <a:p>
            <a:pPr marL="45720" indent="0">
              <a:buNone/>
            </a:pPr>
            <a:r>
              <a:rPr lang="sk-SK" b="1" dirty="0"/>
              <a:t>RÝCHLOSŤ</a:t>
            </a:r>
            <a:r>
              <a:rPr lang="sk-SK" dirty="0"/>
              <a:t>: všetky tuky sú "spomaľovače", pretože znižujú rýchlosť vyprázdňovania </a:t>
            </a:r>
            <a:r>
              <a:rPr lang="sk-SK" dirty="0" smtClean="0"/>
              <a:t>žalúdka (čo </a:t>
            </a:r>
            <a:r>
              <a:rPr lang="sk-SK" dirty="0"/>
              <a:t>je v drvivej väčšine prípadov veľmi pozitívny vplyv)</a:t>
            </a:r>
          </a:p>
          <a:p>
            <a:pPr marL="45720" indent="0">
              <a:buNone/>
            </a:pPr>
            <a:r>
              <a:rPr lang="sk-SK" b="1" dirty="0"/>
              <a:t>ČO ROBIA</a:t>
            </a:r>
            <a:r>
              <a:rPr lang="sk-SK" dirty="0"/>
              <a:t>: okrem "spomaľovania" neželaného vplyvu sacharidov, sú zodpovedné za </a:t>
            </a:r>
            <a:r>
              <a:rPr lang="sk-SK" dirty="0" smtClean="0"/>
              <a:t>správnu hormonálnu </a:t>
            </a:r>
            <a:r>
              <a:rPr lang="sk-SK" dirty="0"/>
              <a:t>činnosť, čo priamo súvisí aj so zvýšenou schopnosťou regenerovať (čiže </a:t>
            </a:r>
            <a:r>
              <a:rPr lang="sk-SK" dirty="0" smtClean="0"/>
              <a:t>dopĺňať svoj </a:t>
            </a:r>
            <a:r>
              <a:rPr lang="sk-SK" dirty="0"/>
              <a:t>pohár energie efektívnejšie)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TUKY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69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“Nemám na raňajky čas,” sťažuje sa plavec.</a:t>
            </a:r>
            <a:br>
              <a:rPr lang="sk-SK" dirty="0" smtClean="0"/>
            </a:br>
            <a:r>
              <a:rPr lang="sk-SK" dirty="0" smtClean="0"/>
              <a:t>“Chcem chudnúť,” zdôvodňuje gymnastka. </a:t>
            </a:r>
            <a:br>
              <a:rPr lang="sk-SK" dirty="0" smtClean="0"/>
            </a:br>
            <a:r>
              <a:rPr lang="sk-SK" dirty="0" smtClean="0"/>
              <a:t>“Ráno mi to vôbec netrávi,” argumentuje basketbalista.</a:t>
            </a:r>
            <a:br>
              <a:rPr lang="sk-SK" dirty="0" smtClean="0"/>
            </a:br>
            <a:r>
              <a:rPr lang="sk-SK" dirty="0" smtClean="0"/>
              <a:t>“Keď si ráno sadnem k stolu, nedokážem sa zastaviť,” lamentuje futbalista.</a:t>
            </a:r>
            <a:br>
              <a:rPr lang="sk-SK" dirty="0" smtClean="0"/>
            </a:br>
            <a:r>
              <a:rPr lang="sk-SK" dirty="0" smtClean="0"/>
              <a:t>“Najradšej mám čokoládu na chlieb s kakaom, veď aj </a:t>
            </a:r>
            <a:r>
              <a:rPr lang="sk-SK" dirty="0" err="1" smtClean="0"/>
              <a:t>Becker</a:t>
            </a:r>
            <a:r>
              <a:rPr lang="sk-SK" dirty="0" smtClean="0"/>
              <a:t> to jedáva,” chváli sa tenistka.</a:t>
            </a:r>
          </a:p>
          <a:p>
            <a:pPr marL="0" indent="0">
              <a:buNone/>
            </a:pPr>
            <a:r>
              <a:rPr lang="sk-SK" dirty="0" smtClean="0"/>
              <a:t>Mohli by sme ešte pokračovať vo vykresľovaní reality, ale načo? Dobre to poznáte. Len málo ľudí - športovcov nevynímajúc - vie </a:t>
            </a:r>
            <a:r>
              <a:rPr lang="sk-SK" i="1" dirty="0" smtClean="0"/>
              <a:t>ako, čo, prečo a kedy </a:t>
            </a:r>
            <a:r>
              <a:rPr lang="sk-SK" dirty="0" smtClean="0"/>
              <a:t>raňajkovať a ešte menej to aj pravidelne robí. Najčastejším nepriateľom pravidelných a kvalitných raňajok je:</a:t>
            </a:r>
          </a:p>
          <a:p>
            <a:r>
              <a:rPr lang="sk-SK" dirty="0" smtClean="0"/>
              <a:t>ranný zhon (kto ho nemá?, ale prečo?),</a:t>
            </a:r>
          </a:p>
          <a:p>
            <a:r>
              <a:rPr lang="sk-SK" dirty="0" smtClean="0"/>
              <a:t>odpor k jedlu ráno (dôsledok alebo príčina?) a</a:t>
            </a:r>
          </a:p>
          <a:p>
            <a:r>
              <a:rPr lang="sk-SK" dirty="0" smtClean="0"/>
              <a:t>snaha chudnúť (na ceste k správnej hmotnosti krok takmer do priepasti!).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404664"/>
            <a:ext cx="9793088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Kráľovský začiatok dňa</a:t>
            </a:r>
            <a:br>
              <a:rPr lang="sk-SK" b="1" dirty="0" smtClean="0"/>
            </a:br>
            <a:r>
              <a:rPr lang="sk-SK" b="1" dirty="0" smtClean="0"/>
              <a:t>alebo Prečo dobrý športovec raňajkuje?</a:t>
            </a:r>
            <a:br>
              <a:rPr lang="sk-SK" b="1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492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1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13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Denná spotreba energie u niektorých skupín ľudí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/>
              <a:t>Skupina </a:t>
            </a:r>
            <a:r>
              <a:rPr lang="sk-SK" dirty="0"/>
              <a:t>ľudí Denná spotreba energie v </a:t>
            </a:r>
            <a:r>
              <a:rPr lang="sk-SK" dirty="0" err="1"/>
              <a:t>kJ</a:t>
            </a:r>
            <a:endParaRPr lang="sk-SK" dirty="0"/>
          </a:p>
          <a:p>
            <a:r>
              <a:rPr lang="sk-SK" dirty="0"/>
              <a:t>starší penzisti 9 753</a:t>
            </a:r>
          </a:p>
          <a:p>
            <a:r>
              <a:rPr lang="sk-SK" dirty="0"/>
              <a:t>úradníci 10 549</a:t>
            </a:r>
          </a:p>
          <a:p>
            <a:r>
              <a:rPr lang="sk-SK" dirty="0"/>
              <a:t>laboratórni technici 11 888</a:t>
            </a:r>
          </a:p>
          <a:p>
            <a:r>
              <a:rPr lang="sk-SK" dirty="0"/>
              <a:t>vysokoškolskí študenti 12 265</a:t>
            </a:r>
          </a:p>
          <a:p>
            <a:r>
              <a:rPr lang="sk-SK" dirty="0"/>
              <a:t>stavební robotníci 12 558</a:t>
            </a:r>
          </a:p>
          <a:p>
            <a:r>
              <a:rPr lang="sk-SK" dirty="0"/>
              <a:t>poľnohospodári 14 860</a:t>
            </a:r>
          </a:p>
          <a:p>
            <a:r>
              <a:rPr lang="sk-SK" dirty="0"/>
              <a:t>baníci 15 321</a:t>
            </a:r>
          </a:p>
          <a:p>
            <a:r>
              <a:rPr lang="sk-SK" dirty="0"/>
              <a:t>lesní robotníci 15 353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05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/>
              <a:t>1 g sacharidov – 4,1 kcal</a:t>
            </a:r>
          </a:p>
          <a:p>
            <a:pPr marL="45720" indent="0">
              <a:buNone/>
            </a:pPr>
            <a:r>
              <a:rPr lang="sk-SK" dirty="0" smtClean="0"/>
              <a:t>1g tuku – 9,3 kcal</a:t>
            </a:r>
          </a:p>
          <a:p>
            <a:pPr marL="45720" indent="0">
              <a:buNone/>
            </a:pPr>
            <a:r>
              <a:rPr lang="sk-SK" dirty="0" smtClean="0"/>
              <a:t>1g bielkoviny – 5, 65 kcal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1 kalória = 4, 2 KJ – prepočítavame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Biely jogurt </a:t>
            </a:r>
            <a:r>
              <a:rPr lang="sk-SK" dirty="0" err="1" smtClean="0"/>
              <a:t>activia</a:t>
            </a:r>
            <a:r>
              <a:rPr lang="sk-SK" dirty="0" smtClean="0"/>
              <a:t> 100g = 100 kcal = 420 KJ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Kcal – kalória</a:t>
            </a:r>
          </a:p>
          <a:p>
            <a:pPr marL="45720" indent="0">
              <a:buNone/>
            </a:pPr>
            <a:r>
              <a:rPr lang="sk-SK" dirty="0" smtClean="0"/>
              <a:t>KJ - </a:t>
            </a:r>
            <a:r>
              <a:rPr lang="sk-SK" dirty="0" err="1" smtClean="0"/>
              <a:t>kilojauly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Kalórie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382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Zostav </a:t>
            </a:r>
            <a:r>
              <a:rPr lang="sk-SK" dirty="0" err="1" smtClean="0"/>
              <a:t>jedálníček</a:t>
            </a:r>
            <a:r>
              <a:rPr lang="sk-SK" dirty="0" smtClean="0"/>
              <a:t> v tvojom športe + prepočet na kcal a KJ</a:t>
            </a:r>
          </a:p>
          <a:p>
            <a:r>
              <a:rPr lang="sk-SK" dirty="0" smtClean="0"/>
              <a:t>Nezabúdaj na gramáž potravín</a:t>
            </a:r>
          </a:p>
          <a:p>
            <a:r>
              <a:rPr lang="sk-SK" dirty="0" smtClean="0"/>
              <a:t>Postupuj podľa ukážky</a:t>
            </a:r>
          </a:p>
          <a:p>
            <a:r>
              <a:rPr lang="sk-SK" dirty="0" smtClean="0"/>
              <a:t>Odovzdať na hodine</a:t>
            </a:r>
          </a:p>
          <a:p>
            <a:r>
              <a:rPr lang="sk-SK" dirty="0" smtClean="0"/>
              <a:t>Naštuduj literatúru</a:t>
            </a:r>
          </a:p>
          <a:p>
            <a:r>
              <a:rPr lang="sk-SK" dirty="0" smtClean="0"/>
              <a:t>Ak používaš doplnky výživy uveď ich energetickú hodnotu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262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73225108"/>
              </p:ext>
            </p:extLst>
          </p:nvPr>
        </p:nvGraphicFramePr>
        <p:xfrm>
          <a:off x="152400" y="152400"/>
          <a:ext cx="6706336" cy="583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497"/>
                <a:gridCol w="652005"/>
                <a:gridCol w="2387073"/>
                <a:gridCol w="1566835"/>
                <a:gridCol w="524926"/>
              </a:tblGrid>
              <a:tr h="2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Jedlo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Čas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Obsah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Množstvo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kcal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124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RAŇAJKY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6:30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Banán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Vajíčko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effectLst/>
                        </a:rPr>
                        <a:t>Arašídové</a:t>
                      </a:r>
                      <a:r>
                        <a:rPr lang="sk-SK" sz="1100" dirty="0">
                          <a:effectLst/>
                        </a:rPr>
                        <a:t> maslo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Varené bielko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Ovsené vločky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120g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50g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70g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4x34g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100g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113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76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446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68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388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77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Desiata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9:00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10:00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Pro min BCAA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Kuracie prsia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Zemiaky v śupke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150g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93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77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Obed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13:00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Kuracie prsia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zemiaky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150g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77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Olovrant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16:00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Kuracie prsia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Ryža Sgambaro Bio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346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124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Večera 1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18:00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20:30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Kuracie prsia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Zemiaky bez šupky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Hovädzie zadné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Zemiaky bez šupky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287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134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363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64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  <a:tr h="77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Večera 2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22:00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Mäkký nízkotučný tvaroh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Nízkotučné mlieko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100g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100ml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105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34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202" marR="71202" marT="0" marB="0"/>
                </a:tc>
              </a:tr>
            </a:tbl>
          </a:graphicData>
        </a:graphic>
      </p:graphicFrame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2858 kcal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221g </a:t>
            </a:r>
            <a:r>
              <a:rPr lang="sk-SK" dirty="0" err="1" smtClean="0"/>
              <a:t>bielkovin</a:t>
            </a:r>
            <a:endParaRPr lang="sk-SK" dirty="0" smtClean="0"/>
          </a:p>
          <a:p>
            <a:r>
              <a:rPr lang="sk-SK" dirty="0" smtClean="0"/>
              <a:t>395 sacharidov</a:t>
            </a:r>
          </a:p>
          <a:p>
            <a:r>
              <a:rPr lang="sk-SK" dirty="0" smtClean="0"/>
              <a:t>73 g tuku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12 000 KJ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dirty="0" smtClean="0"/>
              <a:t>Ukážka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52493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www.nutricni-poradce.eu/nutricni-poradna/sestaveni-stravovaciho-rezimu/energeticke-tabulky-potravin.html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www.laco.lead1.eu/index.php?include=nutricnehodnoty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 prepočty používaj nutričné tabuľky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pomôcky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3123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64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Výživa je úzko spojená s energetickým metabolizmom a zdravotným stavom</a:t>
            </a:r>
          </a:p>
          <a:p>
            <a:pPr>
              <a:buFontTx/>
              <a:buChar char="-"/>
            </a:pPr>
            <a:r>
              <a:rPr lang="sk-SK" dirty="0" smtClean="0"/>
              <a:t>Chyby vo výžive majú priamy dopad na úroveň športového výkonu</a:t>
            </a:r>
          </a:p>
          <a:p>
            <a:pPr>
              <a:buFontTx/>
              <a:buChar char="-"/>
            </a:pPr>
            <a:r>
              <a:rPr lang="sk-SK" dirty="0" smtClean="0"/>
              <a:t>Racionálna výživa</a:t>
            </a:r>
          </a:p>
          <a:p>
            <a:pPr>
              <a:buFontTx/>
              <a:buChar char="-"/>
            </a:pPr>
            <a:r>
              <a:rPr lang="sk-SK" dirty="0" smtClean="0"/>
              <a:t>Prírodné látky a potraviny</a:t>
            </a:r>
          </a:p>
          <a:p>
            <a:pPr>
              <a:buFontTx/>
              <a:buChar char="-"/>
            </a:pPr>
            <a:r>
              <a:rPr lang="sk-SK" dirty="0" smtClean="0"/>
              <a:t>Zdravé potraviny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Zásady správnej výživy športovca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55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Intenzita výkonu</a:t>
            </a:r>
          </a:p>
          <a:p>
            <a:pPr>
              <a:buFontTx/>
              <a:buChar char="-"/>
            </a:pPr>
            <a:r>
              <a:rPr lang="sk-SK" dirty="0" smtClean="0"/>
              <a:t>Doba trvania výkonu</a:t>
            </a:r>
          </a:p>
          <a:p>
            <a:pPr>
              <a:buFontTx/>
              <a:buChar char="-"/>
            </a:pPr>
            <a:r>
              <a:rPr lang="sk-SK" dirty="0" smtClean="0"/>
              <a:t>Hladina zásob jednotlivých živín</a:t>
            </a:r>
          </a:p>
          <a:p>
            <a:pPr>
              <a:buFontTx/>
              <a:buChar char="-"/>
            </a:pPr>
            <a:r>
              <a:rPr lang="sk-SK" dirty="0" smtClean="0"/>
              <a:t>Schopnosť využiť živiny, čo závisí od veľkosti zásob, kyslíkovej kapacity, kapacity enzýmov regulujúcich </a:t>
            </a:r>
            <a:r>
              <a:rPr lang="sk-SK" dirty="0" err="1" smtClean="0"/>
              <a:t>látkovu</a:t>
            </a:r>
            <a:r>
              <a:rPr lang="sk-SK" dirty="0" smtClean="0"/>
              <a:t> premenu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Faktory ovplyvňujúce energetický metabolizmus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82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Celkové množstvo výživy – kvantita na pokrytie energetického vývoja</a:t>
            </a:r>
          </a:p>
          <a:p>
            <a:pPr>
              <a:buFontTx/>
              <a:buChar char="-"/>
            </a:pPr>
            <a:r>
              <a:rPr lang="sk-SK" dirty="0" smtClean="0"/>
              <a:t>Zloženie stravy – kvalita, vzájomný pomer medzi jednotlivými zložkami výživy</a:t>
            </a:r>
          </a:p>
          <a:p>
            <a:pPr>
              <a:buFontTx/>
              <a:buChar char="-"/>
            </a:pPr>
            <a:r>
              <a:rPr lang="sk-SK" dirty="0" smtClean="0"/>
              <a:t>Rozdelenie dennej dávky u športovcov hlavne na čas tréningov a súťaží</a:t>
            </a:r>
          </a:p>
          <a:p>
            <a:pPr>
              <a:buFontTx/>
              <a:buChar char="-"/>
            </a:pPr>
            <a:r>
              <a:rPr lang="sk-SK" dirty="0" smtClean="0"/>
              <a:t>Diferenciácia výživa podľa druhu športu, disciplíny, zamerania tréningu v cykloch</a:t>
            </a:r>
          </a:p>
          <a:p>
            <a:pPr>
              <a:buFontTx/>
              <a:buChar char="-"/>
            </a:pPr>
            <a:r>
              <a:rPr lang="sk-SK" dirty="0" smtClean="0"/>
              <a:t>Rešpektovanie zvyklostí, chuťových požiadaviek, skúseností, individuálne nároky na športovca</a:t>
            </a:r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Správna výživa patrí medzi základné predpoklady výkonnosti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54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Na správne množstvo energetického príjmu treba zistiť energetický výdaj. Na energetickom výdaji sa zúčastňuje základná latková premena – BAZÁLNY METABOLIZMUS a hlavne rozsah svalovej činnosti. Ak športovec dostáva bohatú výživu, ukladá sa v tele vo forme tuku.</a:t>
            </a:r>
          </a:p>
          <a:p>
            <a:pPr marL="0" indent="0">
              <a:buNone/>
            </a:pPr>
            <a:endParaRPr lang="sk-SK" dirty="0" smtClean="0"/>
          </a:p>
          <a:p>
            <a:pPr marL="457200" indent="-457200">
              <a:buAutoNum type="arabicPeriod"/>
            </a:pPr>
            <a:r>
              <a:rPr lang="sk-SK" dirty="0" smtClean="0"/>
              <a:t>Skupina 18 000 KJ</a:t>
            </a:r>
          </a:p>
          <a:p>
            <a:pPr marL="457200" indent="-457200">
              <a:buAutoNum type="arabicPeriod"/>
            </a:pPr>
            <a:r>
              <a:rPr lang="sk-SK" dirty="0" smtClean="0"/>
              <a:t>Skupina 20 000 KJ</a:t>
            </a:r>
          </a:p>
          <a:p>
            <a:pPr marL="457200" indent="-457200">
              <a:buAutoNum type="arabicPeriod"/>
            </a:pPr>
            <a:r>
              <a:rPr lang="sk-SK" dirty="0" smtClean="0"/>
              <a:t>Skupina 21 700 KJ</a:t>
            </a:r>
          </a:p>
          <a:p>
            <a:pPr marL="457200" indent="-457200">
              <a:buAutoNum type="arabicPeriod"/>
            </a:pPr>
            <a:r>
              <a:rPr lang="sk-SK" dirty="0" smtClean="0"/>
              <a:t>Skupina 10 000 KJ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Energetický príjem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792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3200" dirty="0" smtClean="0"/>
              <a:t>Tréning bez výrazného zastúpenia vytrvalostnej alebo silovej zložky, ale s veľkým objemom pohybovej činnosti – atletické skoky, šprinty, viacboje, plávanie do 200m, zjazdové lyžovanie, skoky na lyžiach</a:t>
            </a:r>
            <a:endParaRPr lang="sk-SK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skupina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523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Tréning s veľkým objemom, prevažne vytrvalostného charakteru – behy na dlhé trate, plávanie nad 200 m, beh na lyžiach </a:t>
            </a:r>
            <a:endParaRPr lang="sk-SK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 skupina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976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Tréning s veľkým objemom, dlhotrvajúcim zaťažením pri veľkom uplatnení sily – cyklistika, kanoistika, veslovanie, hokej, horolezectvo</a:t>
            </a:r>
            <a:endParaRPr lang="sk-SK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skupina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1040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iežka">
  <a:themeElements>
    <a:clrScheme name="Mrie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rie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ie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82</TotalTime>
  <Words>1386</Words>
  <Application>Microsoft Office PowerPoint</Application>
  <PresentationFormat>Prezentácia na obrazovke (4:3)</PresentationFormat>
  <Paragraphs>252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Mriežka</vt:lpstr>
      <vt:lpstr>Výživa v športe</vt:lpstr>
      <vt:lpstr>Kráľovský začiatok dňa alebo Prečo dobrý športovec raňajkuje? </vt:lpstr>
      <vt:lpstr>Zásady správnej výživy športovca</vt:lpstr>
      <vt:lpstr>Faktory ovplyvňujúce energetický metabolizmus</vt:lpstr>
      <vt:lpstr>Správna výživa patrí medzi základné predpoklady výkonnosti</vt:lpstr>
      <vt:lpstr>Energetický príjem</vt:lpstr>
      <vt:lpstr>1. skupina</vt:lpstr>
      <vt:lpstr>2 skupina</vt:lpstr>
      <vt:lpstr>3. skupina</vt:lpstr>
      <vt:lpstr>4. Skupina</vt:lpstr>
      <vt:lpstr>Vysvetli pojmy</vt:lpstr>
      <vt:lpstr>Prezentácia programu PowerPoint</vt:lpstr>
      <vt:lpstr>Prezentácia programu PowerPoint</vt:lpstr>
      <vt:lpstr>Prezentácia programu PowerPoint</vt:lpstr>
      <vt:lpstr>Prezentácia programu PowerPoint</vt:lpstr>
      <vt:lpstr>Čo chce a potrebuje každý športovec? </vt:lpstr>
      <vt:lpstr>BIELKOVINY </vt:lpstr>
      <vt:lpstr>SACHARIDY </vt:lpstr>
      <vt:lpstr>TUKY </vt:lpstr>
      <vt:lpstr>Prezentácia programu PowerPoint</vt:lpstr>
      <vt:lpstr>Denná spotreba energie u niektorých skupín ľudí</vt:lpstr>
      <vt:lpstr>Kalórie</vt:lpstr>
      <vt:lpstr>úloha</vt:lpstr>
      <vt:lpstr>Ukážka</vt:lpstr>
      <vt:lpstr>pomôcky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 športe</dc:title>
  <dc:creator>Ucitel1</dc:creator>
  <cp:lastModifiedBy>Ucitel1</cp:lastModifiedBy>
  <cp:revision>8</cp:revision>
  <dcterms:created xsi:type="dcterms:W3CDTF">2017-03-10T12:11:24Z</dcterms:created>
  <dcterms:modified xsi:type="dcterms:W3CDTF">2017-03-10T13:33:37Z</dcterms:modified>
</cp:coreProperties>
</file>